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4"/>
  </p:notesMasterIdLst>
  <p:handoutMasterIdLst>
    <p:handoutMasterId r:id="rId15"/>
  </p:handoutMasterIdLst>
  <p:sldIdLst>
    <p:sldId id="264" r:id="rId5"/>
    <p:sldId id="335" r:id="rId6"/>
    <p:sldId id="336" r:id="rId7"/>
    <p:sldId id="268" r:id="rId8"/>
    <p:sldId id="341" r:id="rId9"/>
    <p:sldId id="337" r:id="rId10"/>
    <p:sldId id="338" r:id="rId11"/>
    <p:sldId id="340" r:id="rId12"/>
    <p:sldId id="342" r:id="rId13"/>
  </p:sldIdLst>
  <p:sldSz cx="12188825" cy="6858000"/>
  <p:notesSz cx="6858000" cy="9144000"/>
  <p:defaultTextStyle>
    <a:defPPr rtl="0">
      <a:defRPr lang="h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howGuides="1">
      <p:cViewPr varScale="1">
        <p:scale>
          <a:sx n="98" d="100"/>
          <a:sy n="98" d="100"/>
        </p:scale>
        <p:origin x="110" y="106"/>
      </p:cViewPr>
      <p:guideLst>
        <p:guide pos="3839"/>
        <p:guide orient="horz" pos="2160"/>
      </p:guideLst>
    </p:cSldViewPr>
  </p:slideViewPr>
  <p:notesTextViewPr>
    <p:cViewPr>
      <p:scale>
        <a:sx n="1" d="1"/>
        <a:sy n="1" d="1"/>
      </p:scale>
      <p:origin x="0" y="0"/>
    </p:cViewPr>
  </p:notesTextViewPr>
  <p:notesViewPr>
    <p:cSldViewPr>
      <p:cViewPr varScale="1">
        <p:scale>
          <a:sx n="88" d="100"/>
          <a:sy n="88" d="100"/>
        </p:scale>
        <p:origin x="91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hu-HU" dirty="0">
              <a:solidFill>
                <a:schemeClr val="tx2"/>
              </a:solidFill>
            </a:endParaRPr>
          </a:p>
        </p:txBody>
      </p:sp>
      <p:sp>
        <p:nvSpPr>
          <p:cNvPr id="3" name="Dátum hely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7EDA7075-86FF-42B2-8927-7F322A15F833}" type="datetime1">
              <a:rPr lang="hu-HU" smtClean="0">
                <a:solidFill>
                  <a:schemeClr val="tx2"/>
                </a:solidFill>
              </a:rPr>
              <a:pPr algn="r" rtl="0"/>
              <a:t>2021.09.01.</a:t>
            </a:fld>
            <a:endParaRPr lang="hu-HU" dirty="0">
              <a:solidFill>
                <a:schemeClr val="tx2"/>
              </a:solidFill>
            </a:endParaRPr>
          </a:p>
        </p:txBody>
      </p:sp>
      <p:sp>
        <p:nvSpPr>
          <p:cNvPr id="4" name="Élőláb hely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hu-HU" dirty="0">
              <a:solidFill>
                <a:schemeClr val="tx2"/>
              </a:solidFill>
            </a:endParaRPr>
          </a:p>
        </p:txBody>
      </p:sp>
      <p:sp>
        <p:nvSpPr>
          <p:cNvPr id="5" name="Dia számának hely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hu-HU" smtClean="0">
                <a:solidFill>
                  <a:schemeClr val="tx2"/>
                </a:solidFill>
              </a:rPr>
              <a:pPr algn="r" rtl="0"/>
              <a:t>‹#›</a:t>
            </a:fld>
            <a:endParaRPr lang="hu-HU"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hu-HU" dirty="0"/>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6648EB40-417A-43B6-8398-70047EA5A74C}" type="datetime1">
              <a:rPr lang="hu-HU" smtClean="0"/>
              <a:pPr/>
              <a:t>2021.09.01.</a:t>
            </a:fld>
            <a:endParaRPr lang="hu-HU" dirty="0"/>
          </a:p>
        </p:txBody>
      </p:sp>
      <p:sp>
        <p:nvSpPr>
          <p:cNvPr id="4" name="Diakép hely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hu-HU" dirty="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hu-HU" dirty="0"/>
              <a:t>Mintaszöveg szerkesztése</a:t>
            </a:r>
          </a:p>
          <a:p>
            <a:pPr lvl="1" rtl="0"/>
            <a:r>
              <a:rPr lang="hu-HU" dirty="0"/>
              <a:t>Második szint</a:t>
            </a:r>
          </a:p>
          <a:p>
            <a:pPr lvl="2" rtl="0"/>
            <a:r>
              <a:rPr lang="hu-HU" dirty="0"/>
              <a:t>Harmadik szint</a:t>
            </a:r>
          </a:p>
          <a:p>
            <a:pPr lvl="3" rtl="0"/>
            <a:r>
              <a:rPr lang="hu-HU" dirty="0"/>
              <a:t>Negyedik szint</a:t>
            </a:r>
          </a:p>
          <a:p>
            <a:pPr lvl="4" rtl="0"/>
            <a:r>
              <a:rPr lang="hu-HU" dirty="0"/>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hu-HU" dirty="0"/>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hu-HU" smtClean="0"/>
              <a:pPr/>
              <a:t>‹#›</a:t>
            </a:fld>
            <a:endParaRPr lang="hu-HU"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B8796F01-7154-41E0-B48B-A6921757531A}" type="slidenum">
              <a:rPr lang="hu-HU" smtClean="0"/>
              <a:pPr/>
              <a:t>1</a:t>
            </a:fld>
            <a:endParaRPr lang="hu-HU" dirty="0"/>
          </a:p>
        </p:txBody>
      </p:sp>
    </p:spTree>
    <p:extLst>
      <p:ext uri="{BB962C8B-B14F-4D97-AF65-F5344CB8AC3E}">
        <p14:creationId xmlns:p14="http://schemas.microsoft.com/office/powerpoint/2010/main" val="3258677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hu-HU"/>
              <a:t>Mintacím szerkesztése</a:t>
            </a:r>
            <a:endParaRPr lang="hu-HU" dirty="0"/>
          </a:p>
        </p:txBody>
      </p:sp>
      <p:sp>
        <p:nvSpPr>
          <p:cNvPr id="3" name="Alcím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hu-HU"/>
              <a:t>Kattintson ide az alcím mintájának szerkesztéséhez</a:t>
            </a:r>
            <a:endParaRPr lang="hu-HU"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lvl1pPr rtl="0">
              <a:defRPr/>
            </a:lvl1pPr>
          </a:lstStyle>
          <a:p>
            <a:pPr rtl="0"/>
            <a:r>
              <a:rPr lang="hu-HU"/>
              <a:t>Mintacím szerkesztése</a:t>
            </a:r>
            <a:endParaRPr lang="hu-HU" dirty="0"/>
          </a:p>
        </p:txBody>
      </p:sp>
      <p:sp>
        <p:nvSpPr>
          <p:cNvPr id="3" name="Függőleges szöveg helye 2"/>
          <p:cNvSpPr>
            <a:spLocks noGrp="1"/>
          </p:cNvSpPr>
          <p:nvPr>
            <p:ph type="body" orient="vert" idx="1"/>
          </p:nvPr>
        </p:nvSpPr>
        <p:spPr/>
        <p:txBody>
          <a:bodyPr vert="eaVert" rtlCol="0"/>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lang="hu-HU" dirty="0"/>
          </a:p>
        </p:txBody>
      </p:sp>
      <p:sp>
        <p:nvSpPr>
          <p:cNvPr id="4" name="Dátum helye 3"/>
          <p:cNvSpPr>
            <a:spLocks noGrp="1"/>
          </p:cNvSpPr>
          <p:nvPr>
            <p:ph type="dt" sz="half" idx="10"/>
          </p:nvPr>
        </p:nvSpPr>
        <p:spPr/>
        <p:txBody>
          <a:bodyPr rtlCol="0"/>
          <a:lstStyle>
            <a:lvl1pPr>
              <a:defRPr/>
            </a:lvl1pPr>
          </a:lstStyle>
          <a:p>
            <a:fld id="{56E2763D-E032-4DFF-B0B3-3D8422FFCF0E}" type="datetime1">
              <a:rPr lang="hu-HU" smtClean="0"/>
              <a:pPr/>
              <a:t>2021.09.01.</a:t>
            </a:fld>
            <a:endParaRPr lang="hu-HU" dirty="0"/>
          </a:p>
        </p:txBody>
      </p:sp>
      <p:sp>
        <p:nvSpPr>
          <p:cNvPr id="5" name="Élőláb helye 4"/>
          <p:cNvSpPr>
            <a:spLocks noGrp="1"/>
          </p:cNvSpPr>
          <p:nvPr>
            <p:ph type="ftr" sz="quarter" idx="11"/>
          </p:nvPr>
        </p:nvSpPr>
        <p:spPr/>
        <p:txBody>
          <a:bodyPr rtlCol="0"/>
          <a:lstStyle/>
          <a:p>
            <a:pPr rtl="0"/>
            <a:endParaRPr lang="hu-HU" dirty="0"/>
          </a:p>
        </p:txBody>
      </p:sp>
      <p:sp>
        <p:nvSpPr>
          <p:cNvPr id="6" name="Dia számának helye 5"/>
          <p:cNvSpPr>
            <a:spLocks noGrp="1"/>
          </p:cNvSpPr>
          <p:nvPr>
            <p:ph type="sldNum" sz="quarter" idx="12"/>
          </p:nvPr>
        </p:nvSpPr>
        <p:spPr/>
        <p:txBody>
          <a:bodyPr rtlCol="0"/>
          <a:lstStyle/>
          <a:p>
            <a:pPr rtl="0"/>
            <a:fld id="{591C5AD9-787D-40FA-8A4D-16A055B9AF81}" type="slidenum">
              <a:rPr lang="hu-HU" smtClean="0"/>
              <a:t>‹#›</a:t>
            </a:fld>
            <a:endParaRPr lang="hu-HU"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9852633" y="274638"/>
            <a:ext cx="1422030" cy="5897561"/>
          </a:xfrm>
        </p:spPr>
        <p:txBody>
          <a:bodyPr vert="eaVert" rtlCol="0"/>
          <a:lstStyle>
            <a:lvl1pPr rtl="0">
              <a:defRPr/>
            </a:lvl1pPr>
          </a:lstStyle>
          <a:p>
            <a:pPr rtl="0"/>
            <a:r>
              <a:rPr lang="hu-HU"/>
              <a:t>Mintacím szerkesztése</a:t>
            </a:r>
            <a:endParaRPr lang="hu-HU" dirty="0"/>
          </a:p>
        </p:txBody>
      </p:sp>
      <p:sp>
        <p:nvSpPr>
          <p:cNvPr id="3" name="Függőleges szöveg helye 2"/>
          <p:cNvSpPr>
            <a:spLocks noGrp="1"/>
          </p:cNvSpPr>
          <p:nvPr>
            <p:ph type="body" orient="vert" idx="1"/>
          </p:nvPr>
        </p:nvSpPr>
        <p:spPr>
          <a:xfrm>
            <a:off x="1117309" y="274638"/>
            <a:ext cx="8532178" cy="5897561"/>
          </a:xfrm>
        </p:spPr>
        <p:txBody>
          <a:bodyPr vert="eaVert" rtlCol="0"/>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lang="hu-HU" dirty="0"/>
          </a:p>
        </p:txBody>
      </p:sp>
      <p:sp>
        <p:nvSpPr>
          <p:cNvPr id="4" name="Dátum helye 3"/>
          <p:cNvSpPr>
            <a:spLocks noGrp="1"/>
          </p:cNvSpPr>
          <p:nvPr>
            <p:ph type="dt" sz="half" idx="10"/>
          </p:nvPr>
        </p:nvSpPr>
        <p:spPr/>
        <p:txBody>
          <a:bodyPr rtlCol="0"/>
          <a:lstStyle>
            <a:lvl1pPr>
              <a:defRPr/>
            </a:lvl1pPr>
          </a:lstStyle>
          <a:p>
            <a:fld id="{457ABD3E-B90B-44E6-BFFE-432971789295}" type="datetime1">
              <a:rPr lang="hu-HU" smtClean="0"/>
              <a:pPr/>
              <a:t>2021.09.01.</a:t>
            </a:fld>
            <a:endParaRPr lang="hu-HU" dirty="0"/>
          </a:p>
        </p:txBody>
      </p:sp>
      <p:sp>
        <p:nvSpPr>
          <p:cNvPr id="5" name="Élőláb helye 4"/>
          <p:cNvSpPr>
            <a:spLocks noGrp="1"/>
          </p:cNvSpPr>
          <p:nvPr>
            <p:ph type="ftr" sz="quarter" idx="11"/>
          </p:nvPr>
        </p:nvSpPr>
        <p:spPr/>
        <p:txBody>
          <a:bodyPr rtlCol="0"/>
          <a:lstStyle/>
          <a:p>
            <a:pPr rtl="0"/>
            <a:endParaRPr lang="hu-HU" dirty="0"/>
          </a:p>
        </p:txBody>
      </p:sp>
      <p:sp>
        <p:nvSpPr>
          <p:cNvPr id="6" name="Dia számának helye 5"/>
          <p:cNvSpPr>
            <a:spLocks noGrp="1"/>
          </p:cNvSpPr>
          <p:nvPr>
            <p:ph type="sldNum" sz="quarter" idx="12"/>
          </p:nvPr>
        </p:nvSpPr>
        <p:spPr/>
        <p:txBody>
          <a:bodyPr rtlCol="0"/>
          <a:lstStyle/>
          <a:p>
            <a:pPr rtl="0"/>
            <a:fld id="{591C5AD9-787D-40FA-8A4D-16A055B9AF81}" type="slidenum">
              <a:rPr lang="hu-HU" smtClean="0"/>
              <a:t>‹#›</a:t>
            </a:fld>
            <a:endParaRPr lang="hu-HU"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lvl1pPr rtl="0">
              <a:defRPr/>
            </a:lvl1pPr>
          </a:lstStyle>
          <a:p>
            <a:pPr rtl="0"/>
            <a:r>
              <a:rPr lang="hu-HU"/>
              <a:t>Mintacím szerkesztése</a:t>
            </a:r>
            <a:endParaRPr lang="hu-HU" dirty="0"/>
          </a:p>
        </p:txBody>
      </p:sp>
      <p:sp>
        <p:nvSpPr>
          <p:cNvPr id="3" name="Tartalom helye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lang="hu-HU" dirty="0"/>
          </a:p>
        </p:txBody>
      </p:sp>
      <p:sp>
        <p:nvSpPr>
          <p:cNvPr id="4" name="Dátum helye 3"/>
          <p:cNvSpPr>
            <a:spLocks noGrp="1"/>
          </p:cNvSpPr>
          <p:nvPr>
            <p:ph type="dt" sz="half" idx="10"/>
          </p:nvPr>
        </p:nvSpPr>
        <p:spPr/>
        <p:txBody>
          <a:bodyPr rtlCol="0"/>
          <a:lstStyle>
            <a:lvl1pPr>
              <a:defRPr/>
            </a:lvl1pPr>
          </a:lstStyle>
          <a:p>
            <a:fld id="{116C6E60-1866-4758-8791-4C4E45C36254}" type="datetime1">
              <a:rPr lang="hu-HU" smtClean="0"/>
              <a:pPr/>
              <a:t>2021.09.01.</a:t>
            </a:fld>
            <a:endParaRPr lang="hu-HU" dirty="0"/>
          </a:p>
        </p:txBody>
      </p:sp>
      <p:sp>
        <p:nvSpPr>
          <p:cNvPr id="5" name="Élőláb helye 4"/>
          <p:cNvSpPr>
            <a:spLocks noGrp="1"/>
          </p:cNvSpPr>
          <p:nvPr>
            <p:ph type="ftr" sz="quarter" idx="11"/>
          </p:nvPr>
        </p:nvSpPr>
        <p:spPr/>
        <p:txBody>
          <a:bodyPr rtlCol="0"/>
          <a:lstStyle/>
          <a:p>
            <a:pPr rtl="0"/>
            <a:endParaRPr lang="hu-HU" dirty="0"/>
          </a:p>
        </p:txBody>
      </p:sp>
      <p:sp>
        <p:nvSpPr>
          <p:cNvPr id="6" name="Dia számának helye 5"/>
          <p:cNvSpPr>
            <a:spLocks noGrp="1"/>
          </p:cNvSpPr>
          <p:nvPr>
            <p:ph type="sldNum" sz="quarter" idx="12"/>
          </p:nvPr>
        </p:nvSpPr>
        <p:spPr/>
        <p:txBody>
          <a:bodyPr rtlCol="0"/>
          <a:lstStyle/>
          <a:p>
            <a:pPr rtl="0"/>
            <a:fld id="{DA60BA0E-20D0-4E7C-B286-26C960A6788F}" type="slidenum">
              <a:rPr lang="hu-HU" smtClean="0"/>
              <a:t>‹#›</a:t>
            </a:fld>
            <a:endParaRPr lang="hu-HU"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hu-HU"/>
              <a:t>Mintacím szerkesztése</a:t>
            </a:r>
            <a:endParaRPr lang="hu-HU" dirty="0"/>
          </a:p>
        </p:txBody>
      </p:sp>
      <p:sp>
        <p:nvSpPr>
          <p:cNvPr id="3" name="Szöveg helye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hu-HU"/>
              <a:t>Mintaszöveg szerkesztése</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ét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lvl1pPr rtl="0">
              <a:defRPr/>
            </a:lvl1pPr>
          </a:lstStyle>
          <a:p>
            <a:pPr rtl="0"/>
            <a:r>
              <a:rPr lang="hu-HU"/>
              <a:t>Mintacím szerkesztése</a:t>
            </a:r>
            <a:endParaRPr lang="hu-HU" dirty="0"/>
          </a:p>
        </p:txBody>
      </p:sp>
      <p:sp>
        <p:nvSpPr>
          <p:cNvPr id="3" name="Tartalom helye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lang="hu-HU" dirty="0"/>
          </a:p>
        </p:txBody>
      </p:sp>
      <p:sp>
        <p:nvSpPr>
          <p:cNvPr id="4" name="Tartalom helye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lang="hu-HU" dirty="0"/>
          </a:p>
        </p:txBody>
      </p:sp>
      <p:sp>
        <p:nvSpPr>
          <p:cNvPr id="5" name="Dátum helye 4"/>
          <p:cNvSpPr>
            <a:spLocks noGrp="1"/>
          </p:cNvSpPr>
          <p:nvPr>
            <p:ph type="dt" sz="half" idx="10"/>
          </p:nvPr>
        </p:nvSpPr>
        <p:spPr/>
        <p:txBody>
          <a:bodyPr rtlCol="0"/>
          <a:lstStyle>
            <a:lvl1pPr>
              <a:defRPr/>
            </a:lvl1pPr>
          </a:lstStyle>
          <a:p>
            <a:fld id="{3A8FF994-63F4-4649-B3EC-87876C8F5873}" type="datetime1">
              <a:rPr lang="hu-HU" smtClean="0"/>
              <a:pPr/>
              <a:t>2021.09.01.</a:t>
            </a:fld>
            <a:endParaRPr lang="hu-HU" dirty="0"/>
          </a:p>
        </p:txBody>
      </p:sp>
      <p:sp>
        <p:nvSpPr>
          <p:cNvPr id="6" name="Élőláb helye 5"/>
          <p:cNvSpPr>
            <a:spLocks noGrp="1"/>
          </p:cNvSpPr>
          <p:nvPr>
            <p:ph type="ftr" sz="quarter" idx="11"/>
          </p:nvPr>
        </p:nvSpPr>
        <p:spPr/>
        <p:txBody>
          <a:bodyPr rtlCol="0"/>
          <a:lstStyle/>
          <a:p>
            <a:pPr rtl="0"/>
            <a:endParaRPr lang="hu-HU" dirty="0"/>
          </a:p>
        </p:txBody>
      </p:sp>
      <p:sp>
        <p:nvSpPr>
          <p:cNvPr id="7" name="Dia számának helye 6"/>
          <p:cNvSpPr>
            <a:spLocks noGrp="1"/>
          </p:cNvSpPr>
          <p:nvPr>
            <p:ph type="sldNum" sz="quarter" idx="12"/>
          </p:nvPr>
        </p:nvSpPr>
        <p:spPr/>
        <p:txBody>
          <a:bodyPr rtlCol="0"/>
          <a:lstStyle/>
          <a:p>
            <a:pPr rtl="0"/>
            <a:fld id="{EB37DED6-D4C7-42EE-AB49-D2E39E64FDE4}" type="slidenum">
              <a:rPr lang="hu-HU" smtClean="0"/>
              <a:t>‹#›</a:t>
            </a:fld>
            <a:endParaRPr lang="hu-HU"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lvl1pPr algn="l" rtl="0">
              <a:defRPr/>
            </a:lvl1pPr>
          </a:lstStyle>
          <a:p>
            <a:pPr rtl="0"/>
            <a:r>
              <a:rPr lang="hu-HU"/>
              <a:t>Mintacím szerkesztése</a:t>
            </a:r>
            <a:endParaRPr lang="hu-HU" dirty="0"/>
          </a:p>
        </p:txBody>
      </p:sp>
      <p:sp>
        <p:nvSpPr>
          <p:cNvPr id="3" name="Szöveg helye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hu-HU"/>
              <a:t>Mintaszöveg szerkesztése</a:t>
            </a:r>
          </a:p>
        </p:txBody>
      </p:sp>
      <p:sp>
        <p:nvSpPr>
          <p:cNvPr id="4" name="Tartalom helye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lang="hu-HU" dirty="0"/>
          </a:p>
        </p:txBody>
      </p:sp>
      <p:sp>
        <p:nvSpPr>
          <p:cNvPr id="5" name="Szöveg helye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hu-HU"/>
              <a:t>Mintaszöveg szerkesztése</a:t>
            </a:r>
          </a:p>
        </p:txBody>
      </p:sp>
      <p:sp>
        <p:nvSpPr>
          <p:cNvPr id="6" name="Tartalom helye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lang="hu-HU" dirty="0"/>
          </a:p>
        </p:txBody>
      </p:sp>
      <p:sp>
        <p:nvSpPr>
          <p:cNvPr id="7" name="Dátum helye 6"/>
          <p:cNvSpPr>
            <a:spLocks noGrp="1"/>
          </p:cNvSpPr>
          <p:nvPr>
            <p:ph type="dt" sz="half" idx="10"/>
          </p:nvPr>
        </p:nvSpPr>
        <p:spPr/>
        <p:txBody>
          <a:bodyPr rtlCol="0"/>
          <a:lstStyle/>
          <a:p>
            <a:fld id="{DBE2DD76-DA38-4175-BA3B-63CD08093EE0}" type="datetime1">
              <a:rPr lang="hu-HU" smtClean="0"/>
              <a:pPr/>
              <a:t>2021.09.01.</a:t>
            </a:fld>
            <a:endParaRPr lang="hu-HU" dirty="0"/>
          </a:p>
        </p:txBody>
      </p:sp>
      <p:sp>
        <p:nvSpPr>
          <p:cNvPr id="8" name="Élőláb helye 7"/>
          <p:cNvSpPr>
            <a:spLocks noGrp="1"/>
          </p:cNvSpPr>
          <p:nvPr>
            <p:ph type="ftr" sz="quarter" idx="11"/>
          </p:nvPr>
        </p:nvSpPr>
        <p:spPr/>
        <p:txBody>
          <a:bodyPr rtlCol="0"/>
          <a:lstStyle/>
          <a:p>
            <a:pPr rtl="0"/>
            <a:endParaRPr lang="hu-HU" dirty="0"/>
          </a:p>
        </p:txBody>
      </p:sp>
      <p:sp>
        <p:nvSpPr>
          <p:cNvPr id="9" name="Dia számának helye 8"/>
          <p:cNvSpPr>
            <a:spLocks noGrp="1"/>
          </p:cNvSpPr>
          <p:nvPr>
            <p:ph type="sldNum" sz="quarter" idx="12"/>
          </p:nvPr>
        </p:nvSpPr>
        <p:spPr/>
        <p:txBody>
          <a:bodyPr rtlCol="0"/>
          <a:lstStyle/>
          <a:p>
            <a:pPr rtl="0"/>
            <a:fld id="{EB37DED6-D4C7-42EE-AB49-D2E39E64FDE4}" type="slidenum">
              <a:rPr lang="hu-HU" smtClean="0"/>
              <a:t>‹#›</a:t>
            </a:fld>
            <a:endParaRPr lang="hu-HU"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lvl1pPr rtl="0">
              <a:defRPr/>
            </a:lvl1pPr>
          </a:lstStyle>
          <a:p>
            <a:pPr rtl="0"/>
            <a:r>
              <a:rPr lang="hu-HU"/>
              <a:t>Mintacím szerkesztése</a:t>
            </a:r>
            <a:endParaRPr lang="hu-HU" dirty="0"/>
          </a:p>
        </p:txBody>
      </p:sp>
      <p:sp>
        <p:nvSpPr>
          <p:cNvPr id="3" name="Dátum helye 2"/>
          <p:cNvSpPr>
            <a:spLocks noGrp="1"/>
          </p:cNvSpPr>
          <p:nvPr>
            <p:ph type="dt" sz="half" idx="10"/>
          </p:nvPr>
        </p:nvSpPr>
        <p:spPr/>
        <p:txBody>
          <a:bodyPr rtlCol="0"/>
          <a:lstStyle>
            <a:lvl1pPr>
              <a:defRPr/>
            </a:lvl1pPr>
          </a:lstStyle>
          <a:p>
            <a:fld id="{7A77CE3F-4691-403E-A0B4-65592C908B08}" type="datetime1">
              <a:rPr lang="hu-HU" smtClean="0"/>
              <a:pPr/>
              <a:t>2021.09.01.</a:t>
            </a:fld>
            <a:endParaRPr lang="hu-HU" dirty="0"/>
          </a:p>
        </p:txBody>
      </p:sp>
      <p:sp>
        <p:nvSpPr>
          <p:cNvPr id="4" name="Élőláb helye 3"/>
          <p:cNvSpPr>
            <a:spLocks noGrp="1"/>
          </p:cNvSpPr>
          <p:nvPr>
            <p:ph type="ftr" sz="quarter" idx="11"/>
          </p:nvPr>
        </p:nvSpPr>
        <p:spPr/>
        <p:txBody>
          <a:bodyPr rtlCol="0"/>
          <a:lstStyle/>
          <a:p>
            <a:pPr rtl="0"/>
            <a:endParaRPr lang="hu-HU" dirty="0"/>
          </a:p>
        </p:txBody>
      </p:sp>
      <p:sp>
        <p:nvSpPr>
          <p:cNvPr id="5" name="Dia számának helye 4"/>
          <p:cNvSpPr>
            <a:spLocks noGrp="1"/>
          </p:cNvSpPr>
          <p:nvPr>
            <p:ph type="sldNum" sz="quarter" idx="12"/>
          </p:nvPr>
        </p:nvSpPr>
        <p:spPr/>
        <p:txBody>
          <a:bodyPr rtlCol="0"/>
          <a:lstStyle/>
          <a:p>
            <a:pPr rtl="0"/>
            <a:fld id="{EB37DED6-D4C7-42EE-AB49-D2E39E64FDE4}" type="slidenum">
              <a:rPr lang="hu-HU" smtClean="0"/>
              <a:t>‹#›</a:t>
            </a:fld>
            <a:endParaRPr lang="hu-HU"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rtlCol="0"/>
          <a:lstStyle>
            <a:lvl1pPr>
              <a:defRPr/>
            </a:lvl1pPr>
          </a:lstStyle>
          <a:p>
            <a:fld id="{24C7133D-4DC0-4E2A-8D81-F8B473E814B4}" type="datetime1">
              <a:rPr lang="hu-HU" smtClean="0"/>
              <a:pPr/>
              <a:t>2021.09.01.</a:t>
            </a:fld>
            <a:endParaRPr lang="hu-HU" dirty="0"/>
          </a:p>
        </p:txBody>
      </p:sp>
      <p:sp>
        <p:nvSpPr>
          <p:cNvPr id="3" name="Élőláb helye 2"/>
          <p:cNvSpPr>
            <a:spLocks noGrp="1"/>
          </p:cNvSpPr>
          <p:nvPr>
            <p:ph type="ftr" sz="quarter" idx="11"/>
          </p:nvPr>
        </p:nvSpPr>
        <p:spPr/>
        <p:txBody>
          <a:bodyPr rtlCol="0"/>
          <a:lstStyle/>
          <a:p>
            <a:pPr rtl="0"/>
            <a:endParaRPr lang="hu-HU" dirty="0"/>
          </a:p>
        </p:txBody>
      </p:sp>
      <p:sp>
        <p:nvSpPr>
          <p:cNvPr id="4" name="Dia számának helye 3"/>
          <p:cNvSpPr>
            <a:spLocks noGrp="1"/>
          </p:cNvSpPr>
          <p:nvPr>
            <p:ph type="sldNum" sz="quarter" idx="12"/>
          </p:nvPr>
        </p:nvSpPr>
        <p:spPr/>
        <p:txBody>
          <a:bodyPr rtlCol="0"/>
          <a:lstStyle/>
          <a:p>
            <a:pPr rtl="0"/>
            <a:fld id="{EB37DED6-D4C7-42EE-AB49-D2E39E64FDE4}" type="slidenum">
              <a:rPr lang="hu-HU" smtClean="0"/>
              <a:t>‹#›</a:t>
            </a:fld>
            <a:endParaRPr lang="hu-HU"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8" name="Téglalap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hu-HU" dirty="0"/>
          </a:p>
        </p:txBody>
      </p:sp>
      <p:sp>
        <p:nvSpPr>
          <p:cNvPr id="2" name="Cím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hu-HU"/>
              <a:t>Mintacím szerkesztése</a:t>
            </a:r>
            <a:endParaRPr lang="hu-HU" dirty="0"/>
          </a:p>
        </p:txBody>
      </p:sp>
      <p:sp>
        <p:nvSpPr>
          <p:cNvPr id="3" name="Tartalom helye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lang="hu-HU" dirty="0"/>
          </a:p>
        </p:txBody>
      </p:sp>
      <p:sp>
        <p:nvSpPr>
          <p:cNvPr id="4" name="Szöveg helye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hu-HU"/>
              <a:t>Mintaszöveg szerkesztése</a:t>
            </a:r>
          </a:p>
        </p:txBody>
      </p:sp>
      <p:sp>
        <p:nvSpPr>
          <p:cNvPr id="5" name="Dátum helye 4"/>
          <p:cNvSpPr>
            <a:spLocks noGrp="1"/>
          </p:cNvSpPr>
          <p:nvPr>
            <p:ph type="dt" sz="half" idx="10"/>
          </p:nvPr>
        </p:nvSpPr>
        <p:spPr/>
        <p:txBody>
          <a:bodyPr rtlCol="0"/>
          <a:lstStyle>
            <a:lvl1pPr>
              <a:defRPr/>
            </a:lvl1pPr>
          </a:lstStyle>
          <a:p>
            <a:fld id="{D378BBDA-88A6-480E-A129-7B2F79ABA348}" type="datetime1">
              <a:rPr lang="hu-HU" smtClean="0"/>
              <a:pPr/>
              <a:t>2021.09.01.</a:t>
            </a:fld>
            <a:endParaRPr lang="hu-HU" dirty="0"/>
          </a:p>
        </p:txBody>
      </p:sp>
      <p:sp>
        <p:nvSpPr>
          <p:cNvPr id="6" name="Élőláb helye 5"/>
          <p:cNvSpPr>
            <a:spLocks noGrp="1"/>
          </p:cNvSpPr>
          <p:nvPr>
            <p:ph type="ftr" sz="quarter" idx="11"/>
          </p:nvPr>
        </p:nvSpPr>
        <p:spPr/>
        <p:txBody>
          <a:bodyPr rtlCol="0"/>
          <a:lstStyle/>
          <a:p>
            <a:pPr rtl="0"/>
            <a:endParaRPr lang="hu-HU" dirty="0"/>
          </a:p>
        </p:txBody>
      </p:sp>
      <p:sp>
        <p:nvSpPr>
          <p:cNvPr id="7" name="Dia számának helye 6"/>
          <p:cNvSpPr>
            <a:spLocks noGrp="1"/>
          </p:cNvSpPr>
          <p:nvPr>
            <p:ph type="sldNum" sz="quarter" idx="12"/>
          </p:nvPr>
        </p:nvSpPr>
        <p:spPr/>
        <p:txBody>
          <a:bodyPr rtlCol="0"/>
          <a:lstStyle/>
          <a:p>
            <a:pPr rtl="0"/>
            <a:fld id="{2DFBB78A-01B4-41F2-96B0-677A4A282832}" type="slidenum">
              <a:rPr lang="hu-HU" smtClean="0"/>
              <a:t>‹#›</a:t>
            </a:fld>
            <a:endParaRPr lang="hu-HU"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8" name="Téglalap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hu-HU" dirty="0"/>
          </a:p>
        </p:txBody>
      </p:sp>
      <p:sp>
        <p:nvSpPr>
          <p:cNvPr id="2" name="Cím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hu-HU"/>
              <a:t>Mintacím szerkesztése</a:t>
            </a:r>
            <a:endParaRPr lang="hu-HU" dirty="0"/>
          </a:p>
        </p:txBody>
      </p:sp>
      <p:sp>
        <p:nvSpPr>
          <p:cNvPr id="3" name="Kép helye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hu-HU"/>
              <a:t>Kép beszúrásához kattintson az ikonra</a:t>
            </a:r>
            <a:endParaRPr lang="hu-HU" dirty="0"/>
          </a:p>
        </p:txBody>
      </p:sp>
      <p:sp>
        <p:nvSpPr>
          <p:cNvPr id="4" name="Szöveg helye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hu-HU"/>
              <a:t>Mintaszöveg szerkesztése</a:t>
            </a:r>
          </a:p>
        </p:txBody>
      </p:sp>
      <p:sp>
        <p:nvSpPr>
          <p:cNvPr id="5" name="Dátum helye 4"/>
          <p:cNvSpPr>
            <a:spLocks noGrp="1"/>
          </p:cNvSpPr>
          <p:nvPr>
            <p:ph type="dt" sz="half" idx="10"/>
          </p:nvPr>
        </p:nvSpPr>
        <p:spPr/>
        <p:txBody>
          <a:bodyPr rtlCol="0"/>
          <a:lstStyle>
            <a:lvl1pPr>
              <a:defRPr/>
            </a:lvl1pPr>
          </a:lstStyle>
          <a:p>
            <a:fld id="{9A81C038-294F-4567-9ADB-CFB54F107354}" type="datetime1">
              <a:rPr lang="hu-HU" smtClean="0"/>
              <a:pPr/>
              <a:t>2021.09.01.</a:t>
            </a:fld>
            <a:endParaRPr lang="hu-HU" dirty="0"/>
          </a:p>
        </p:txBody>
      </p:sp>
      <p:sp>
        <p:nvSpPr>
          <p:cNvPr id="6" name="Élőláb helye 5"/>
          <p:cNvSpPr>
            <a:spLocks noGrp="1"/>
          </p:cNvSpPr>
          <p:nvPr>
            <p:ph type="ftr" sz="quarter" idx="11"/>
          </p:nvPr>
        </p:nvSpPr>
        <p:spPr/>
        <p:txBody>
          <a:bodyPr rtlCol="0"/>
          <a:lstStyle/>
          <a:p>
            <a:pPr rtl="0"/>
            <a:endParaRPr lang="hu-HU" dirty="0"/>
          </a:p>
        </p:txBody>
      </p:sp>
      <p:sp>
        <p:nvSpPr>
          <p:cNvPr id="7" name="Dia számának helye 6"/>
          <p:cNvSpPr>
            <a:spLocks noGrp="1"/>
          </p:cNvSpPr>
          <p:nvPr>
            <p:ph type="sldNum" sz="quarter" idx="12"/>
          </p:nvPr>
        </p:nvSpPr>
        <p:spPr/>
        <p:txBody>
          <a:bodyPr rtlCol="0"/>
          <a:lstStyle/>
          <a:p>
            <a:pPr rtl="0"/>
            <a:fld id="{2DFBB78A-01B4-41F2-96B0-677A4A282832}" type="slidenum">
              <a:rPr lang="hu-HU" smtClean="0"/>
              <a:t>‹#›</a:t>
            </a:fld>
            <a:endParaRPr lang="hu-HU"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Téglalap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hu-HU" dirty="0"/>
          </a:p>
        </p:txBody>
      </p:sp>
      <p:sp>
        <p:nvSpPr>
          <p:cNvPr id="2" name="Cím helye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hu-HU" dirty="0"/>
              <a:t>Mintacím szerkesztése</a:t>
            </a:r>
          </a:p>
        </p:txBody>
      </p:sp>
      <p:sp>
        <p:nvSpPr>
          <p:cNvPr id="3" name="Szöveg helye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hu-HU" dirty="0"/>
              <a:t>Mintaszöveg szerkesztése</a:t>
            </a:r>
          </a:p>
          <a:p>
            <a:pPr lvl="1" rtl="0"/>
            <a:r>
              <a:rPr lang="hu-HU" dirty="0"/>
              <a:t>Második szint</a:t>
            </a:r>
          </a:p>
          <a:p>
            <a:pPr lvl="2" rtl="0"/>
            <a:r>
              <a:rPr lang="hu-HU" dirty="0"/>
              <a:t>Harmadik szint</a:t>
            </a:r>
          </a:p>
          <a:p>
            <a:pPr lvl="3" rtl="0"/>
            <a:r>
              <a:rPr lang="hu-HU" dirty="0"/>
              <a:t>Negyedik szint</a:t>
            </a:r>
          </a:p>
          <a:p>
            <a:pPr lvl="4" rtl="0"/>
            <a:r>
              <a:rPr lang="hu-HU" dirty="0"/>
              <a:t>Ötödik szint</a:t>
            </a:r>
          </a:p>
        </p:txBody>
      </p:sp>
      <p:sp>
        <p:nvSpPr>
          <p:cNvPr id="4" name="Dátum helye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982AADB5-EBED-4173-BC4E-244A8186BD03}" type="datetime1">
              <a:rPr lang="hu-HU" smtClean="0"/>
              <a:pPr/>
              <a:t>2021.09.01.</a:t>
            </a:fld>
            <a:endParaRPr lang="hu-HU" dirty="0"/>
          </a:p>
        </p:txBody>
      </p:sp>
      <p:sp>
        <p:nvSpPr>
          <p:cNvPr id="5" name="Élőláb helye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hu-HU" dirty="0"/>
          </a:p>
        </p:txBody>
      </p:sp>
      <p:sp>
        <p:nvSpPr>
          <p:cNvPr id="6" name="Dia számának helye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hu-HU" smtClean="0"/>
              <a:pPr/>
              <a:t>‹#›</a:t>
            </a:fld>
            <a:endParaRPr lang="hu-HU"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4222204" y="1498601"/>
            <a:ext cx="7458753" cy="2434455"/>
          </a:xfrm>
        </p:spPr>
        <p:txBody>
          <a:bodyPr rtlCol="0"/>
          <a:lstStyle/>
          <a:p>
            <a:pPr algn="ctr" rtl="0"/>
            <a:r>
              <a:rPr lang="hu-HU" dirty="0" smtClean="0">
                <a:solidFill>
                  <a:srgbClr val="FF0000"/>
                </a:solidFill>
                <a:latin typeface="Bookman Old Style" panose="02050604050505020204" pitchFamily="18" charset="0"/>
              </a:rPr>
              <a:t>Bevezetés az irodalomba</a:t>
            </a:r>
            <a:endParaRPr lang="hu-HU" dirty="0">
              <a:solidFill>
                <a:srgbClr val="FF0000"/>
              </a:solidFill>
              <a:latin typeface="Bookman Old Style" panose="02050604050505020204" pitchFamily="18" charset="0"/>
            </a:endParaRPr>
          </a:p>
        </p:txBody>
      </p:sp>
      <p:sp>
        <p:nvSpPr>
          <p:cNvPr id="5" name="Alcím 4">
            <a:extLst>
              <a:ext uri="{FF2B5EF4-FFF2-40B4-BE49-F238E27FC236}">
                <a16:creationId xmlns:a16="http://schemas.microsoft.com/office/drawing/2014/main" id="{8DA1BBD3-D2BB-4338-9DD7-8C041ADBA754}"/>
              </a:ext>
            </a:extLst>
          </p:cNvPr>
          <p:cNvSpPr>
            <a:spLocks noGrp="1"/>
          </p:cNvSpPr>
          <p:nvPr>
            <p:ph type="subTitle" idx="1"/>
          </p:nvPr>
        </p:nvSpPr>
        <p:spPr>
          <a:xfrm>
            <a:off x="4672382" y="4927600"/>
            <a:ext cx="7110661" cy="1244600"/>
          </a:xfrm>
        </p:spPr>
        <p:txBody>
          <a:bodyPr>
            <a:normAutofit/>
          </a:bodyPr>
          <a:lstStyle/>
          <a:p>
            <a:r>
              <a:rPr lang="hu-HU" b="1" i="1" dirty="0">
                <a:latin typeface="Bookman Old Style" panose="02050604050505020204" pitchFamily="18" charset="0"/>
              </a:rPr>
              <a:t>„Gondolkodni és beszélni tanítunk.”</a:t>
            </a:r>
            <a:r>
              <a:rPr lang="hu-HU" b="1" dirty="0">
                <a:latin typeface="Bookman Old Style" panose="02050604050505020204" pitchFamily="18" charset="0"/>
              </a:rPr>
              <a:t> </a:t>
            </a:r>
            <a:endParaRPr lang="hu-HU" b="1" dirty="0" smtClean="0">
              <a:latin typeface="Bookman Old Style" panose="02050604050505020204" pitchFamily="18" charset="0"/>
            </a:endParaRPr>
          </a:p>
          <a:p>
            <a:pPr algn="r"/>
            <a:r>
              <a:rPr lang="hu-HU" b="1" dirty="0">
                <a:latin typeface="Bookman Old Style" panose="02050604050505020204" pitchFamily="18" charset="0"/>
              </a:rPr>
              <a:t>	</a:t>
            </a:r>
            <a:r>
              <a:rPr lang="hu-HU" b="1" dirty="0" smtClean="0">
                <a:latin typeface="Bookman Old Style" panose="02050604050505020204" pitchFamily="18" charset="0"/>
              </a:rPr>
              <a:t>		(Babits Mihály)</a:t>
            </a:r>
            <a:endParaRPr lang="hu-HU" b="1" dirty="0">
              <a:latin typeface="Bookman Old Style" panose="02050604050505020204" pitchFamily="18" charset="0"/>
            </a:endParaRPr>
          </a:p>
          <a:p>
            <a:endParaRPr lang="hu-HU"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117309" y="76200"/>
            <a:ext cx="10157354" cy="1192560"/>
          </a:xfrm>
        </p:spPr>
        <p:txBody>
          <a:bodyPr>
            <a:normAutofit/>
          </a:bodyPr>
          <a:lstStyle/>
          <a:p>
            <a:pPr algn="ctr"/>
            <a:r>
              <a:rPr lang="hu-HU" sz="3000" b="1" dirty="0" smtClean="0">
                <a:solidFill>
                  <a:schemeClr val="tx2"/>
                </a:solidFill>
                <a:latin typeface="Bookman Old Style" panose="02050604050505020204" pitchFamily="18" charset="0"/>
              </a:rPr>
              <a:t>Irodalmi szövegek hagyományozódása</a:t>
            </a:r>
            <a:endParaRPr lang="hu-HU" sz="3000" b="1" dirty="0">
              <a:solidFill>
                <a:schemeClr val="tx2"/>
              </a:solidFill>
              <a:latin typeface="Bookman Old Style" panose="02050604050505020204" pitchFamily="18" charset="0"/>
            </a:endParaRPr>
          </a:p>
        </p:txBody>
      </p:sp>
      <p:sp>
        <p:nvSpPr>
          <p:cNvPr id="5" name="Szöveg helye 4"/>
          <p:cNvSpPr>
            <a:spLocks noGrp="1"/>
          </p:cNvSpPr>
          <p:nvPr>
            <p:ph type="body" idx="1"/>
          </p:nvPr>
        </p:nvSpPr>
        <p:spPr/>
        <p:txBody>
          <a:bodyPr/>
          <a:lstStyle/>
          <a:p>
            <a:r>
              <a:rPr lang="hu-HU" dirty="0" smtClean="0">
                <a:latin typeface="Bookman Old Style" panose="02050604050505020204" pitchFamily="18" charset="0"/>
              </a:rPr>
              <a:t>Régen</a:t>
            </a:r>
            <a:endParaRPr lang="hu-HU" dirty="0">
              <a:latin typeface="Bookman Old Style" panose="02050604050505020204" pitchFamily="18" charset="0"/>
            </a:endParaRPr>
          </a:p>
        </p:txBody>
      </p:sp>
      <p:sp>
        <p:nvSpPr>
          <p:cNvPr id="6" name="Tartalom helye 5"/>
          <p:cNvSpPr>
            <a:spLocks noGrp="1"/>
          </p:cNvSpPr>
          <p:nvPr>
            <p:ph sz="half" idx="2"/>
          </p:nvPr>
        </p:nvSpPr>
        <p:spPr>
          <a:xfrm>
            <a:off x="1117309" y="2420888"/>
            <a:ext cx="4977104" cy="3751312"/>
          </a:xfrm>
        </p:spPr>
        <p:txBody>
          <a:bodyPr>
            <a:normAutofit/>
          </a:bodyPr>
          <a:lstStyle/>
          <a:p>
            <a:r>
              <a:rPr lang="hu-HU" sz="2400" dirty="0" smtClean="0">
                <a:solidFill>
                  <a:schemeClr val="tx2"/>
                </a:solidFill>
                <a:latin typeface="Bookman Old Style" panose="02050604050505020204" pitchFamily="18" charset="0"/>
              </a:rPr>
              <a:t>szájhagyomány</a:t>
            </a:r>
          </a:p>
          <a:p>
            <a:r>
              <a:rPr lang="hu-HU" sz="2400" dirty="0" smtClean="0">
                <a:solidFill>
                  <a:schemeClr val="tx2"/>
                </a:solidFill>
                <a:latin typeface="Bookman Old Style" panose="02050604050505020204" pitchFamily="18" charset="0"/>
              </a:rPr>
              <a:t>kő- </a:t>
            </a:r>
            <a:r>
              <a:rPr lang="hu-HU" sz="2400" dirty="0">
                <a:solidFill>
                  <a:schemeClr val="tx2"/>
                </a:solidFill>
                <a:latin typeface="Bookman Old Style" panose="02050604050505020204" pitchFamily="18" charset="0"/>
              </a:rPr>
              <a:t>vagy agyagtábla	</a:t>
            </a:r>
          </a:p>
          <a:p>
            <a:r>
              <a:rPr lang="hu-HU" sz="2400" dirty="0">
                <a:solidFill>
                  <a:schemeClr val="tx2"/>
                </a:solidFill>
                <a:latin typeface="Bookman Old Style" panose="02050604050505020204" pitchFamily="18" charset="0"/>
              </a:rPr>
              <a:t>papirusz- vagy </a:t>
            </a:r>
            <a:r>
              <a:rPr lang="hu-HU" sz="2400" dirty="0" smtClean="0">
                <a:solidFill>
                  <a:schemeClr val="tx2"/>
                </a:solidFill>
                <a:latin typeface="Bookman Old Style" panose="02050604050505020204" pitchFamily="18" charset="0"/>
              </a:rPr>
              <a:t>pergamentekercs</a:t>
            </a:r>
            <a:endParaRPr lang="hu-HU" sz="2400" dirty="0">
              <a:solidFill>
                <a:schemeClr val="tx2"/>
              </a:solidFill>
              <a:latin typeface="Bookman Old Style" panose="02050604050505020204" pitchFamily="18" charset="0"/>
            </a:endParaRPr>
          </a:p>
          <a:p>
            <a:r>
              <a:rPr lang="hu-HU" sz="2400" dirty="0">
                <a:solidFill>
                  <a:schemeClr val="tx2"/>
                </a:solidFill>
                <a:latin typeface="Bookman Old Style" panose="02050604050505020204" pitchFamily="18" charset="0"/>
              </a:rPr>
              <a:t>oklevél, kódex		</a:t>
            </a:r>
            <a:endParaRPr lang="hu-HU" sz="2400" dirty="0" smtClean="0">
              <a:solidFill>
                <a:schemeClr val="tx2"/>
              </a:solidFill>
              <a:latin typeface="Bookman Old Style" panose="02050604050505020204" pitchFamily="18" charset="0"/>
            </a:endParaRPr>
          </a:p>
          <a:p>
            <a:r>
              <a:rPr lang="hu-HU" sz="2400" dirty="0" smtClean="0">
                <a:solidFill>
                  <a:schemeClr val="tx2"/>
                </a:solidFill>
                <a:latin typeface="Bookman Old Style" panose="02050604050505020204" pitchFamily="18" charset="0"/>
              </a:rPr>
              <a:t>könyv</a:t>
            </a:r>
          </a:p>
          <a:p>
            <a:endParaRPr lang="hu-HU" dirty="0"/>
          </a:p>
        </p:txBody>
      </p:sp>
      <p:sp>
        <p:nvSpPr>
          <p:cNvPr id="7" name="Szöveg helye 6"/>
          <p:cNvSpPr>
            <a:spLocks noGrp="1"/>
          </p:cNvSpPr>
          <p:nvPr>
            <p:ph type="body" sz="quarter" idx="3"/>
          </p:nvPr>
        </p:nvSpPr>
        <p:spPr/>
        <p:txBody>
          <a:bodyPr/>
          <a:lstStyle/>
          <a:p>
            <a:r>
              <a:rPr lang="hu-HU" dirty="0" smtClean="0">
                <a:latin typeface="Bookman Old Style" panose="02050604050505020204" pitchFamily="18" charset="0"/>
              </a:rPr>
              <a:t>Napjainkban</a:t>
            </a:r>
            <a:endParaRPr lang="hu-HU" dirty="0">
              <a:latin typeface="Bookman Old Style" panose="02050604050505020204" pitchFamily="18" charset="0"/>
            </a:endParaRPr>
          </a:p>
        </p:txBody>
      </p:sp>
      <p:sp>
        <p:nvSpPr>
          <p:cNvPr id="8" name="Tartalom helye 7"/>
          <p:cNvSpPr>
            <a:spLocks noGrp="1"/>
          </p:cNvSpPr>
          <p:nvPr>
            <p:ph sz="quarter" idx="4"/>
          </p:nvPr>
        </p:nvSpPr>
        <p:spPr>
          <a:xfrm>
            <a:off x="6297559" y="2420888"/>
            <a:ext cx="4977104" cy="3751312"/>
          </a:xfrm>
        </p:spPr>
        <p:txBody>
          <a:bodyPr>
            <a:normAutofit/>
          </a:bodyPr>
          <a:lstStyle/>
          <a:p>
            <a:r>
              <a:rPr lang="hu-HU" sz="2400" dirty="0" smtClean="0">
                <a:solidFill>
                  <a:schemeClr val="tx2"/>
                </a:solidFill>
                <a:latin typeface="Bookman Old Style" panose="02050604050505020204" pitchFamily="18" charset="0"/>
              </a:rPr>
              <a:t>könyv</a:t>
            </a:r>
            <a:endParaRPr lang="hu-HU" sz="2400" dirty="0">
              <a:solidFill>
                <a:schemeClr val="tx2"/>
              </a:solidFill>
              <a:latin typeface="Bookman Old Style" panose="02050604050505020204" pitchFamily="18" charset="0"/>
            </a:endParaRPr>
          </a:p>
          <a:p>
            <a:r>
              <a:rPr lang="hu-HU" sz="2400" dirty="0" smtClean="0">
                <a:solidFill>
                  <a:schemeClr val="tx2"/>
                </a:solidFill>
                <a:latin typeface="Bookman Old Style" panose="02050604050505020204" pitchFamily="18" charset="0"/>
              </a:rPr>
              <a:t>hangoskönyv</a:t>
            </a:r>
            <a:endParaRPr lang="hu-HU" sz="2400" dirty="0">
              <a:solidFill>
                <a:schemeClr val="tx2"/>
              </a:solidFill>
              <a:latin typeface="Bookman Old Style" panose="02050604050505020204" pitchFamily="18" charset="0"/>
            </a:endParaRPr>
          </a:p>
          <a:p>
            <a:r>
              <a:rPr lang="hu-HU" sz="2400" dirty="0" smtClean="0">
                <a:solidFill>
                  <a:schemeClr val="tx2"/>
                </a:solidFill>
                <a:latin typeface="Bookman Old Style" panose="02050604050505020204" pitchFamily="18" charset="0"/>
              </a:rPr>
              <a:t>DVD</a:t>
            </a:r>
            <a:endParaRPr lang="hu-HU" sz="2400" dirty="0">
              <a:solidFill>
                <a:schemeClr val="tx2"/>
              </a:solidFill>
              <a:latin typeface="Bookman Old Style" panose="02050604050505020204" pitchFamily="18" charset="0"/>
            </a:endParaRPr>
          </a:p>
          <a:p>
            <a:r>
              <a:rPr lang="hu-HU" sz="2400" dirty="0" smtClean="0">
                <a:solidFill>
                  <a:schemeClr val="tx2"/>
                </a:solidFill>
                <a:latin typeface="Bookman Old Style" panose="02050604050505020204" pitchFamily="18" charset="0"/>
              </a:rPr>
              <a:t>e-book</a:t>
            </a:r>
            <a:endParaRPr lang="hu-HU" sz="2400" dirty="0">
              <a:solidFill>
                <a:schemeClr val="tx2"/>
              </a:solidFill>
              <a:latin typeface="Bookman Old Style" panose="02050604050505020204" pitchFamily="18" charset="0"/>
            </a:endParaRPr>
          </a:p>
          <a:p>
            <a:endParaRPr lang="hu-HU" dirty="0"/>
          </a:p>
          <a:p>
            <a:endParaRPr lang="hu-HU" dirty="0"/>
          </a:p>
        </p:txBody>
      </p:sp>
    </p:spTree>
    <p:extLst>
      <p:ext uri="{BB962C8B-B14F-4D97-AF65-F5344CB8AC3E}">
        <p14:creationId xmlns:p14="http://schemas.microsoft.com/office/powerpoint/2010/main" val="51915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117309" y="76200"/>
            <a:ext cx="10157354" cy="1192560"/>
          </a:xfrm>
        </p:spPr>
        <p:txBody>
          <a:bodyPr>
            <a:normAutofit/>
          </a:bodyPr>
          <a:lstStyle/>
          <a:p>
            <a:pPr algn="ctr"/>
            <a:r>
              <a:rPr lang="hu-HU" sz="3000" b="1" dirty="0">
                <a:solidFill>
                  <a:schemeClr val="tx2"/>
                </a:solidFill>
                <a:latin typeface="Bookman Old Style" panose="02050604050505020204" pitchFamily="18" charset="0"/>
              </a:rPr>
              <a:t>Az irodalom fajtái, szférái</a:t>
            </a:r>
            <a:endParaRPr lang="hu-HU" sz="3000" dirty="0">
              <a:solidFill>
                <a:schemeClr val="tx2"/>
              </a:solidFill>
              <a:latin typeface="Bookman Old Style" panose="02050604050505020204" pitchFamily="18" charset="0"/>
            </a:endParaRPr>
          </a:p>
        </p:txBody>
      </p:sp>
      <p:sp>
        <p:nvSpPr>
          <p:cNvPr id="5" name="Szöveg helye 4"/>
          <p:cNvSpPr>
            <a:spLocks noGrp="1"/>
          </p:cNvSpPr>
          <p:nvPr>
            <p:ph type="body" idx="1"/>
          </p:nvPr>
        </p:nvSpPr>
        <p:spPr>
          <a:xfrm>
            <a:off x="1121372" y="1608836"/>
            <a:ext cx="4973041" cy="1244100"/>
          </a:xfrm>
        </p:spPr>
        <p:txBody>
          <a:bodyPr/>
          <a:lstStyle/>
          <a:p>
            <a:r>
              <a:rPr lang="hu-HU" dirty="0" smtClean="0">
                <a:latin typeface="Bookman Old Style" panose="02050604050505020204" pitchFamily="18" charset="0"/>
              </a:rPr>
              <a:t>Népszerű irodalom (</a:t>
            </a:r>
            <a:r>
              <a:rPr lang="hu-HU" dirty="0" err="1" smtClean="0">
                <a:latin typeface="Bookman Old Style" panose="02050604050505020204" pitchFamily="18" charset="0"/>
              </a:rPr>
              <a:t>Szórakozató</a:t>
            </a:r>
            <a:r>
              <a:rPr lang="hu-HU" dirty="0" smtClean="0">
                <a:latin typeface="Bookman Old Style" panose="02050604050505020204" pitchFamily="18" charset="0"/>
              </a:rPr>
              <a:t> / „Láttató” irodalom)</a:t>
            </a:r>
            <a:endParaRPr lang="hu-HU" dirty="0">
              <a:latin typeface="Bookman Old Style" panose="02050604050505020204" pitchFamily="18" charset="0"/>
            </a:endParaRPr>
          </a:p>
        </p:txBody>
      </p:sp>
      <p:sp>
        <p:nvSpPr>
          <p:cNvPr id="6" name="Tartalom helye 5"/>
          <p:cNvSpPr>
            <a:spLocks noGrp="1"/>
          </p:cNvSpPr>
          <p:nvPr>
            <p:ph sz="half" idx="2"/>
          </p:nvPr>
        </p:nvSpPr>
        <p:spPr>
          <a:xfrm>
            <a:off x="1117309" y="3356992"/>
            <a:ext cx="4977104" cy="3240360"/>
          </a:xfrm>
        </p:spPr>
        <p:txBody>
          <a:bodyPr>
            <a:normAutofit/>
          </a:bodyPr>
          <a:lstStyle/>
          <a:p>
            <a:r>
              <a:rPr lang="hu-HU" sz="2400" dirty="0">
                <a:solidFill>
                  <a:schemeClr val="tx2"/>
                </a:solidFill>
                <a:latin typeface="Bookman Old Style" panose="02050604050505020204" pitchFamily="18" charset="0"/>
              </a:rPr>
              <a:t>konvenciókövető</a:t>
            </a:r>
          </a:p>
          <a:p>
            <a:r>
              <a:rPr lang="hu-HU" sz="2400" dirty="0">
                <a:solidFill>
                  <a:schemeClr val="tx2"/>
                </a:solidFill>
                <a:latin typeface="Bookman Old Style" panose="02050604050505020204" pitchFamily="18" charset="0"/>
              </a:rPr>
              <a:t>élvezetcentrikus</a:t>
            </a:r>
          </a:p>
          <a:p>
            <a:r>
              <a:rPr lang="hu-HU" sz="2400" dirty="0">
                <a:solidFill>
                  <a:schemeClr val="tx2"/>
                </a:solidFill>
                <a:latin typeface="Bookman Old Style" panose="02050604050505020204" pitchFamily="18" charset="0"/>
              </a:rPr>
              <a:t>az esztétikai érték </a:t>
            </a:r>
            <a:r>
              <a:rPr lang="hu-HU" sz="2400" dirty="0" err="1" smtClean="0">
                <a:solidFill>
                  <a:schemeClr val="tx2"/>
                </a:solidFill>
                <a:latin typeface="Bookman Old Style" panose="02050604050505020204" pitchFamily="18" charset="0"/>
              </a:rPr>
              <a:t>aláren-delődik</a:t>
            </a:r>
            <a:r>
              <a:rPr lang="hu-HU" sz="2400" dirty="0" smtClean="0">
                <a:solidFill>
                  <a:schemeClr val="tx2"/>
                </a:solidFill>
                <a:latin typeface="Bookman Old Style" panose="02050604050505020204" pitchFamily="18" charset="0"/>
              </a:rPr>
              <a:t> </a:t>
            </a:r>
            <a:r>
              <a:rPr lang="hu-HU" sz="2400" dirty="0">
                <a:solidFill>
                  <a:schemeClr val="tx2"/>
                </a:solidFill>
                <a:latin typeface="Bookman Old Style" panose="02050604050505020204" pitchFamily="18" charset="0"/>
              </a:rPr>
              <a:t>a </a:t>
            </a:r>
            <a:r>
              <a:rPr lang="hu-HU" sz="2400" dirty="0" smtClean="0">
                <a:solidFill>
                  <a:schemeClr val="tx2"/>
                </a:solidFill>
                <a:latin typeface="Bookman Old Style" panose="02050604050505020204" pitchFamily="18" charset="0"/>
              </a:rPr>
              <a:t>szórakoztatásnak</a:t>
            </a:r>
          </a:p>
          <a:p>
            <a:r>
              <a:rPr lang="hu-HU" sz="2400" dirty="0" smtClean="0">
                <a:solidFill>
                  <a:schemeClr val="tx2"/>
                </a:solidFill>
                <a:latin typeface="Bookman Old Style" panose="02050604050505020204" pitchFamily="18" charset="0"/>
              </a:rPr>
              <a:t>tömeges igényeket elégít ki</a:t>
            </a:r>
            <a:endParaRPr lang="hu-HU" sz="2400" dirty="0">
              <a:solidFill>
                <a:schemeClr val="tx2"/>
              </a:solidFill>
              <a:latin typeface="Bookman Old Style" panose="02050604050505020204" pitchFamily="18" charset="0"/>
            </a:endParaRPr>
          </a:p>
          <a:p>
            <a:endParaRPr lang="hu-HU" sz="2400" dirty="0">
              <a:solidFill>
                <a:schemeClr val="tx2"/>
              </a:solidFill>
              <a:latin typeface="Bookman Old Style" panose="02050604050505020204" pitchFamily="18" charset="0"/>
            </a:endParaRPr>
          </a:p>
        </p:txBody>
      </p:sp>
      <p:sp>
        <p:nvSpPr>
          <p:cNvPr id="7" name="Szöveg helye 6"/>
          <p:cNvSpPr>
            <a:spLocks noGrp="1"/>
          </p:cNvSpPr>
          <p:nvPr>
            <p:ph type="body" sz="quarter" idx="3"/>
          </p:nvPr>
        </p:nvSpPr>
        <p:spPr>
          <a:xfrm>
            <a:off x="6301622" y="1608836"/>
            <a:ext cx="4973041" cy="1244100"/>
          </a:xfrm>
        </p:spPr>
        <p:txBody>
          <a:bodyPr/>
          <a:lstStyle/>
          <a:p>
            <a:r>
              <a:rPr lang="hu-HU" dirty="0" smtClean="0">
                <a:latin typeface="Bookman Old Style" panose="02050604050505020204" pitchFamily="18" charset="0"/>
              </a:rPr>
              <a:t>Szépirodalom (Magasirodalom / „Hallató” irodalom)</a:t>
            </a:r>
            <a:endParaRPr lang="hu-HU" dirty="0">
              <a:latin typeface="Bookman Old Style" panose="02050604050505020204" pitchFamily="18" charset="0"/>
            </a:endParaRPr>
          </a:p>
        </p:txBody>
      </p:sp>
      <p:sp>
        <p:nvSpPr>
          <p:cNvPr id="8" name="Tartalom helye 7"/>
          <p:cNvSpPr>
            <a:spLocks noGrp="1"/>
          </p:cNvSpPr>
          <p:nvPr>
            <p:ph sz="quarter" idx="4"/>
          </p:nvPr>
        </p:nvSpPr>
        <p:spPr>
          <a:xfrm>
            <a:off x="6297559" y="3356992"/>
            <a:ext cx="4977104" cy="3240360"/>
          </a:xfrm>
        </p:spPr>
        <p:txBody>
          <a:bodyPr>
            <a:normAutofit/>
          </a:bodyPr>
          <a:lstStyle/>
          <a:p>
            <a:r>
              <a:rPr lang="hu-HU" sz="2400" dirty="0">
                <a:solidFill>
                  <a:schemeClr val="tx2"/>
                </a:solidFill>
                <a:latin typeface="Bookman Old Style" panose="02050604050505020204" pitchFamily="18" charset="0"/>
              </a:rPr>
              <a:t>konvenciósértő</a:t>
            </a:r>
          </a:p>
          <a:p>
            <a:r>
              <a:rPr lang="hu-HU" sz="2400" dirty="0" smtClean="0">
                <a:solidFill>
                  <a:schemeClr val="tx2"/>
                </a:solidFill>
                <a:latin typeface="Bookman Old Style" panose="02050604050505020204" pitchFamily="18" charset="0"/>
              </a:rPr>
              <a:t>értelmezéscentrikus</a:t>
            </a:r>
            <a:endParaRPr lang="hu-HU" sz="2400" dirty="0">
              <a:solidFill>
                <a:schemeClr val="tx2"/>
              </a:solidFill>
              <a:latin typeface="Bookman Old Style" panose="02050604050505020204" pitchFamily="18" charset="0"/>
            </a:endParaRPr>
          </a:p>
          <a:p>
            <a:r>
              <a:rPr lang="hu-HU" sz="2400" dirty="0">
                <a:solidFill>
                  <a:schemeClr val="tx2"/>
                </a:solidFill>
                <a:latin typeface="Bookman Old Style" panose="02050604050505020204" pitchFamily="18" charset="0"/>
              </a:rPr>
              <a:t>az esztétikai értékek </a:t>
            </a:r>
            <a:r>
              <a:rPr lang="hu-HU" sz="2400" dirty="0" smtClean="0">
                <a:solidFill>
                  <a:schemeClr val="tx2"/>
                </a:solidFill>
                <a:latin typeface="Bookman Old Style" panose="02050604050505020204" pitchFamily="18" charset="0"/>
              </a:rPr>
              <a:t>meghatározóak</a:t>
            </a:r>
          </a:p>
          <a:p>
            <a:r>
              <a:rPr lang="hu-HU" sz="2400" dirty="0" smtClean="0">
                <a:solidFill>
                  <a:schemeClr val="tx2"/>
                </a:solidFill>
                <a:latin typeface="Bookman Old Style" panose="02050604050505020204" pitchFamily="18" charset="0"/>
              </a:rPr>
              <a:t>szűk olvasói rétegnek szól</a:t>
            </a:r>
            <a:endParaRPr lang="hu-HU" sz="2400" dirty="0">
              <a:solidFill>
                <a:schemeClr val="tx2"/>
              </a:solidFill>
              <a:latin typeface="Bookman Old Style" panose="02050604050505020204" pitchFamily="18" charset="0"/>
            </a:endParaRPr>
          </a:p>
          <a:p>
            <a:endParaRPr lang="hu-HU" sz="2400" dirty="0" smtClean="0">
              <a:solidFill>
                <a:schemeClr val="tx2"/>
              </a:solidFill>
              <a:latin typeface="Bookman Old Style" panose="02050604050505020204" pitchFamily="18" charset="0"/>
            </a:endParaRPr>
          </a:p>
          <a:p>
            <a:endParaRPr lang="hu-HU" sz="2400" dirty="0">
              <a:solidFill>
                <a:schemeClr val="tx2"/>
              </a:solidFill>
              <a:latin typeface="Bookman Old Style" panose="02050604050505020204" pitchFamily="18" charset="0"/>
            </a:endParaRPr>
          </a:p>
          <a:p>
            <a:endParaRPr lang="hu-HU" dirty="0"/>
          </a:p>
          <a:p>
            <a:endParaRPr lang="hu-HU" dirty="0"/>
          </a:p>
        </p:txBody>
      </p:sp>
    </p:spTree>
    <p:extLst>
      <p:ext uri="{BB962C8B-B14F-4D97-AF65-F5344CB8AC3E}">
        <p14:creationId xmlns:p14="http://schemas.microsoft.com/office/powerpoint/2010/main" val="261329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787D12A-DE66-47FF-A2AB-802D96237BCD}"/>
              </a:ext>
            </a:extLst>
          </p:cNvPr>
          <p:cNvSpPr>
            <a:spLocks noGrp="1"/>
          </p:cNvSpPr>
          <p:nvPr>
            <p:ph type="title"/>
          </p:nvPr>
        </p:nvSpPr>
        <p:spPr>
          <a:xfrm>
            <a:off x="1117309" y="76200"/>
            <a:ext cx="10157354" cy="976536"/>
          </a:xfrm>
        </p:spPr>
        <p:txBody>
          <a:bodyPr>
            <a:normAutofit/>
          </a:bodyPr>
          <a:lstStyle/>
          <a:p>
            <a:r>
              <a:rPr lang="hu-HU" altLang="hu-HU" sz="3200" b="1" dirty="0" smtClean="0">
                <a:solidFill>
                  <a:schemeClr val="tx2"/>
                </a:solidFill>
                <a:latin typeface="Bookman Old Style" panose="02050604050505020204" pitchFamily="18" charset="0"/>
              </a:rPr>
              <a:t>Az irodalom mint világalkotás</a:t>
            </a:r>
            <a:endParaRPr lang="hu-HU" sz="3200" dirty="0">
              <a:solidFill>
                <a:schemeClr val="tx2"/>
              </a:solidFill>
            </a:endParaRPr>
          </a:p>
        </p:txBody>
      </p:sp>
      <p:sp>
        <p:nvSpPr>
          <p:cNvPr id="3" name="Tartalom helye 2">
            <a:extLst>
              <a:ext uri="{FF2B5EF4-FFF2-40B4-BE49-F238E27FC236}">
                <a16:creationId xmlns:a16="http://schemas.microsoft.com/office/drawing/2014/main" id="{3D7AF98D-873A-4E70-9AE6-75E083EAA14F}"/>
              </a:ext>
            </a:extLst>
          </p:cNvPr>
          <p:cNvSpPr>
            <a:spLocks noGrp="1"/>
          </p:cNvSpPr>
          <p:nvPr>
            <p:ph idx="1"/>
          </p:nvPr>
        </p:nvSpPr>
        <p:spPr>
          <a:xfrm>
            <a:off x="1117309" y="1340768"/>
            <a:ext cx="10157354" cy="5112568"/>
          </a:xfrm>
        </p:spPr>
        <p:txBody>
          <a:bodyPr>
            <a:noAutofit/>
          </a:bodyPr>
          <a:lstStyle/>
          <a:p>
            <a:r>
              <a:rPr lang="hu-HU" dirty="0" smtClean="0">
                <a:solidFill>
                  <a:schemeClr val="tx2"/>
                </a:solidFill>
                <a:latin typeface="Bookman Old Style" panose="02050604050505020204" pitchFamily="18" charset="0"/>
              </a:rPr>
              <a:t>a </a:t>
            </a:r>
            <a:r>
              <a:rPr lang="hu-HU" dirty="0">
                <a:solidFill>
                  <a:schemeClr val="tx2"/>
                </a:solidFill>
                <a:latin typeface="Bookman Old Style" panose="02050604050505020204" pitchFamily="18" charset="0"/>
              </a:rPr>
              <a:t>műalkotásban megjelenő világ ≠ a szerzőt körülvevő valóság</a:t>
            </a:r>
          </a:p>
          <a:p>
            <a:r>
              <a:rPr lang="hu-HU" dirty="0" smtClean="0">
                <a:solidFill>
                  <a:schemeClr val="tx2"/>
                </a:solidFill>
                <a:latin typeface="Bookman Old Style" panose="02050604050505020204" pitchFamily="18" charset="0"/>
              </a:rPr>
              <a:t>mimézis </a:t>
            </a:r>
            <a:r>
              <a:rPr lang="hu-HU" dirty="0">
                <a:solidFill>
                  <a:schemeClr val="tx2"/>
                </a:solidFill>
                <a:latin typeface="Bookman Old Style" panose="02050604050505020204" pitchFamily="18" charset="0"/>
              </a:rPr>
              <a:t>(</a:t>
            </a:r>
            <a:r>
              <a:rPr lang="hu-HU" dirty="0" smtClean="0">
                <a:solidFill>
                  <a:schemeClr val="tx2"/>
                </a:solidFill>
                <a:latin typeface="Bookman Old Style" panose="02050604050505020204" pitchFamily="18" charset="0"/>
              </a:rPr>
              <a:t>utánzás) ( </a:t>
            </a:r>
            <a:r>
              <a:rPr lang="hu-HU" dirty="0" smtClean="0">
                <a:solidFill>
                  <a:schemeClr val="tx2"/>
                </a:solidFill>
                <a:latin typeface="Bookman Old Style" panose="02050604050505020204" pitchFamily="18" charset="0"/>
                <a:cs typeface="Times New Roman" panose="02020603050405020304" pitchFamily="18" charset="0"/>
              </a:rPr>
              <a:t>→</a:t>
            </a:r>
            <a:r>
              <a:rPr lang="hu-HU" dirty="0" smtClean="0">
                <a:solidFill>
                  <a:schemeClr val="tx2"/>
                </a:solidFill>
                <a:latin typeface="Bookman Old Style" panose="02050604050505020204" pitchFamily="18" charset="0"/>
              </a:rPr>
              <a:t> / </a:t>
            </a:r>
            <a:r>
              <a:rPr lang="hu-HU" dirty="0" smtClean="0">
                <a:solidFill>
                  <a:schemeClr val="tx2"/>
                </a:solidFill>
                <a:latin typeface="Bookman Old Style" panose="02050604050505020204" pitchFamily="18" charset="0"/>
                <a:cs typeface="Times New Roman" panose="02020603050405020304" pitchFamily="18" charset="0"/>
              </a:rPr>
              <a:t>↔ )</a:t>
            </a:r>
            <a:r>
              <a:rPr lang="hu-HU" dirty="0" smtClean="0">
                <a:solidFill>
                  <a:schemeClr val="tx2"/>
                </a:solidFill>
                <a:latin typeface="Bookman Old Style" panose="02050604050505020204" pitchFamily="18" charset="0"/>
              </a:rPr>
              <a:t> fikció (kitaláció)</a:t>
            </a:r>
          </a:p>
          <a:p>
            <a:r>
              <a:rPr lang="hu-HU" dirty="0" smtClean="0">
                <a:solidFill>
                  <a:schemeClr val="tx2"/>
                </a:solidFill>
                <a:latin typeface="Bookman Old Style" panose="02050604050505020204" pitchFamily="18" charset="0"/>
              </a:rPr>
              <a:t>a műalkotás: létrehoz </a:t>
            </a:r>
            <a:r>
              <a:rPr lang="hu-HU" dirty="0">
                <a:solidFill>
                  <a:schemeClr val="tx2"/>
                </a:solidFill>
                <a:latin typeface="Bookman Old Style" panose="02050604050505020204" pitchFamily="18" charset="0"/>
              </a:rPr>
              <a:t>egy </a:t>
            </a:r>
            <a:r>
              <a:rPr lang="hu-HU" dirty="0" smtClean="0">
                <a:solidFill>
                  <a:schemeClr val="tx2"/>
                </a:solidFill>
                <a:latin typeface="Bookman Old Style" panose="02050604050505020204" pitchFamily="18" charset="0"/>
              </a:rPr>
              <a:t>világot + </a:t>
            </a:r>
            <a:r>
              <a:rPr lang="hu-HU" dirty="0">
                <a:solidFill>
                  <a:schemeClr val="tx2"/>
                </a:solidFill>
                <a:latin typeface="Bookman Old Style" panose="02050604050505020204" pitchFamily="18" charset="0"/>
              </a:rPr>
              <a:t>minősíti, értékeli is </a:t>
            </a:r>
            <a:r>
              <a:rPr lang="hu-HU" dirty="0" smtClean="0">
                <a:solidFill>
                  <a:schemeClr val="tx2"/>
                </a:solidFill>
                <a:latin typeface="Bookman Old Style" panose="02050604050505020204" pitchFamily="18" charset="0"/>
              </a:rPr>
              <a:t>azt </a:t>
            </a:r>
            <a:r>
              <a:rPr lang="hu-HU" dirty="0" smtClean="0">
                <a:solidFill>
                  <a:schemeClr val="tx2"/>
                </a:solidFill>
                <a:latin typeface="Bookman Old Style" panose="02050604050505020204" pitchFamily="18" charset="0"/>
                <a:cs typeface="Times New Roman" panose="02020603050405020304" pitchFamily="18" charset="0"/>
              </a:rPr>
              <a:t>→ segít</a:t>
            </a:r>
            <a:r>
              <a:rPr lang="hu-HU" dirty="0" smtClean="0">
                <a:solidFill>
                  <a:schemeClr val="tx2"/>
                </a:solidFill>
                <a:latin typeface="Bookman Old Style" panose="02050604050505020204" pitchFamily="18" charset="0"/>
              </a:rPr>
              <a:t> megismerni + értékelni, megítélni a valóságot</a:t>
            </a:r>
            <a:endParaRPr lang="hu-HU" b="1" dirty="0">
              <a:solidFill>
                <a:schemeClr val="tx2"/>
              </a:solidFill>
              <a:latin typeface="Bookman Old Style" panose="02050604050505020204" pitchFamily="18" charset="0"/>
            </a:endParaRPr>
          </a:p>
          <a:p>
            <a:r>
              <a:rPr lang="hu-HU" dirty="0" smtClean="0">
                <a:solidFill>
                  <a:schemeClr val="tx2"/>
                </a:solidFill>
                <a:latin typeface="Bookman Old Style" panose="02050604050505020204" pitchFamily="18" charset="0"/>
              </a:rPr>
              <a:t>műalkotás = tartalom („mit”) és forma („</a:t>
            </a:r>
            <a:r>
              <a:rPr lang="hu-HU" dirty="0">
                <a:solidFill>
                  <a:schemeClr val="tx2"/>
                </a:solidFill>
                <a:latin typeface="Bookman Old Style" panose="02050604050505020204" pitchFamily="18" charset="0"/>
              </a:rPr>
              <a:t>hogyan</a:t>
            </a:r>
            <a:r>
              <a:rPr lang="hu-HU" dirty="0" smtClean="0">
                <a:solidFill>
                  <a:schemeClr val="tx2"/>
                </a:solidFill>
                <a:latin typeface="Bookman Old Style" panose="02050604050505020204" pitchFamily="18" charset="0"/>
              </a:rPr>
              <a:t>”) </a:t>
            </a:r>
            <a:r>
              <a:rPr lang="hu-HU" dirty="0">
                <a:solidFill>
                  <a:schemeClr val="tx2"/>
                </a:solidFill>
                <a:latin typeface="Bookman Old Style" panose="02050604050505020204" pitchFamily="18" charset="0"/>
              </a:rPr>
              <a:t>szerves </a:t>
            </a:r>
            <a:r>
              <a:rPr lang="hu-HU" dirty="0" smtClean="0">
                <a:solidFill>
                  <a:schemeClr val="tx2"/>
                </a:solidFill>
                <a:latin typeface="Bookman Old Style" panose="02050604050505020204" pitchFamily="18" charset="0"/>
              </a:rPr>
              <a:t>egysége</a:t>
            </a:r>
            <a:endParaRPr lang="hu-HU" dirty="0">
              <a:solidFill>
                <a:schemeClr val="tx2"/>
              </a:solidFill>
              <a:latin typeface="Bookman Old Style" panose="02050604050505020204" pitchFamily="18" charset="0"/>
            </a:endParaRPr>
          </a:p>
          <a:p>
            <a:r>
              <a:rPr lang="hu-HU" b="1" i="1" dirty="0" smtClean="0">
                <a:solidFill>
                  <a:schemeClr val="tx2"/>
                </a:solidFill>
                <a:latin typeface="Bookman Old Style" panose="02050604050505020204" pitchFamily="18" charset="0"/>
              </a:rPr>
              <a:t>esztétikai minőségek </a:t>
            </a:r>
            <a:r>
              <a:rPr lang="hu-HU" dirty="0" smtClean="0">
                <a:solidFill>
                  <a:schemeClr val="tx2"/>
                </a:solidFill>
                <a:latin typeface="Bookman Old Style" panose="02050604050505020204" pitchFamily="18" charset="0"/>
              </a:rPr>
              <a:t>= a </a:t>
            </a:r>
            <a:r>
              <a:rPr lang="hu-HU" dirty="0">
                <a:solidFill>
                  <a:schemeClr val="tx2"/>
                </a:solidFill>
                <a:latin typeface="Bookman Old Style" panose="02050604050505020204" pitchFamily="18" charset="0"/>
              </a:rPr>
              <a:t>mű összhatását meghatározó legfontosabb </a:t>
            </a:r>
            <a:r>
              <a:rPr lang="hu-HU" dirty="0" smtClean="0">
                <a:solidFill>
                  <a:schemeClr val="tx2"/>
                </a:solidFill>
                <a:latin typeface="Bookman Old Style" panose="02050604050505020204" pitchFamily="18" charset="0"/>
              </a:rPr>
              <a:t>értékszerkezetek (pl.: szép, rút, tragikus, komikus)</a:t>
            </a:r>
          </a:p>
          <a:p>
            <a:r>
              <a:rPr lang="hu-HU" dirty="0">
                <a:solidFill>
                  <a:schemeClr val="tx2"/>
                </a:solidFill>
                <a:latin typeface="Bookman Old Style" panose="02050604050505020204" pitchFamily="18" charset="0"/>
              </a:rPr>
              <a:t>művek és olvasók közti párbeszéd</a:t>
            </a:r>
          </a:p>
          <a:p>
            <a:r>
              <a:rPr lang="hu-HU" dirty="0">
                <a:solidFill>
                  <a:schemeClr val="tx2"/>
                </a:solidFill>
                <a:latin typeface="Bookman Old Style" panose="02050604050505020204" pitchFamily="18" charset="0"/>
              </a:rPr>
              <a:t>olvasási szabályok → az irodalmi szövegnek többletjelentése van (jelentésrétegek)</a:t>
            </a:r>
          </a:p>
          <a:p>
            <a:endParaRPr lang="hu-HU" b="1" dirty="0">
              <a:solidFill>
                <a:schemeClr val="tx2"/>
              </a:solidFill>
              <a:latin typeface="Bookman Old Style" panose="02050604050505020204" pitchFamily="18" charset="0"/>
            </a:endParaRPr>
          </a:p>
        </p:txBody>
      </p:sp>
    </p:spTree>
    <p:extLst>
      <p:ext uri="{BB962C8B-B14F-4D97-AF65-F5344CB8AC3E}">
        <p14:creationId xmlns:p14="http://schemas.microsoft.com/office/powerpoint/2010/main" val="331895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17309" y="620688"/>
            <a:ext cx="10157354" cy="1368152"/>
          </a:xfrm>
        </p:spPr>
        <p:txBody>
          <a:bodyPr>
            <a:normAutofit/>
          </a:bodyPr>
          <a:lstStyle/>
          <a:p>
            <a:r>
              <a:rPr lang="hu-HU" sz="2800" b="1" dirty="0" smtClean="0">
                <a:solidFill>
                  <a:schemeClr val="tx2"/>
                </a:solidFill>
                <a:latin typeface="Bookman Old Style" panose="02050604050505020204" pitchFamily="18" charset="0"/>
              </a:rPr>
              <a:t>Örkény István: </a:t>
            </a:r>
            <a:r>
              <a:rPr lang="hu-HU" sz="2800" b="1" i="1" dirty="0" smtClean="0">
                <a:solidFill>
                  <a:schemeClr val="tx2"/>
                </a:solidFill>
                <a:latin typeface="Bookman Old Style" panose="02050604050505020204" pitchFamily="18" charset="0"/>
              </a:rPr>
              <a:t>Mi mindent kell tudni</a:t>
            </a:r>
            <a:r>
              <a:rPr lang="hu-HU" b="1" dirty="0"/>
              <a:t/>
            </a:r>
            <a:br>
              <a:rPr lang="hu-HU" b="1" dirty="0"/>
            </a:br>
            <a:endParaRPr lang="hu-HU" dirty="0"/>
          </a:p>
        </p:txBody>
      </p:sp>
      <p:sp>
        <p:nvSpPr>
          <p:cNvPr id="3" name="Tartalom helye 2"/>
          <p:cNvSpPr>
            <a:spLocks noGrp="1"/>
          </p:cNvSpPr>
          <p:nvPr>
            <p:ph idx="1"/>
          </p:nvPr>
        </p:nvSpPr>
        <p:spPr>
          <a:xfrm>
            <a:off x="1117309" y="2276872"/>
            <a:ext cx="10157354" cy="3895328"/>
          </a:xfrm>
        </p:spPr>
        <p:txBody>
          <a:bodyPr/>
          <a:lstStyle/>
          <a:p>
            <a:pPr marL="0" indent="0" algn="just">
              <a:buNone/>
            </a:pPr>
            <a:r>
              <a:rPr lang="hu-HU" dirty="0" smtClean="0">
                <a:solidFill>
                  <a:schemeClr val="tx2"/>
                </a:solidFill>
                <a:latin typeface="Bookman Old Style" panose="02050604050505020204" pitchFamily="18" charset="0"/>
              </a:rPr>
              <a:t>Érvényes </a:t>
            </a:r>
            <a:r>
              <a:rPr lang="hu-HU" dirty="0">
                <a:solidFill>
                  <a:schemeClr val="tx2"/>
                </a:solidFill>
                <a:latin typeface="Bookman Old Style" panose="02050604050505020204" pitchFamily="18" charset="0"/>
              </a:rPr>
              <a:t>két díjszabási övezet beutazására, egy órán belül, legföljebb négyszeri átszállással, a felszállóhelytől az utazás céljához vezető legrövidebb útvonalon. Átszállni csak keresztezéseknél, elágazásoknál és végállomásokon lehet, de csak olyan kocsira, melynek útvonala az előzően igénybe vett kocsik útvonalától eltér. Egy utazás során csak egy Duna-híd és minden útvonal csak egyszer </a:t>
            </a:r>
            <a:r>
              <a:rPr lang="hu-HU" dirty="0" smtClean="0">
                <a:solidFill>
                  <a:schemeClr val="tx2"/>
                </a:solidFill>
                <a:latin typeface="Bookman Old Style" panose="02050604050505020204" pitchFamily="18" charset="0"/>
              </a:rPr>
              <a:t>érinthető.</a:t>
            </a:r>
          </a:p>
          <a:p>
            <a:pPr marL="0" indent="0" algn="just">
              <a:buNone/>
            </a:pPr>
            <a:r>
              <a:rPr lang="hu-HU" dirty="0" smtClean="0">
                <a:solidFill>
                  <a:schemeClr val="tx2"/>
                </a:solidFill>
                <a:latin typeface="Bookman Old Style" panose="02050604050505020204" pitchFamily="18" charset="0"/>
              </a:rPr>
              <a:t>Kerülő </a:t>
            </a:r>
            <a:r>
              <a:rPr lang="hu-HU" dirty="0">
                <a:solidFill>
                  <a:schemeClr val="tx2"/>
                </a:solidFill>
                <a:latin typeface="Bookman Old Style" panose="02050604050505020204" pitchFamily="18" charset="0"/>
              </a:rPr>
              <a:t>utazás és útmegszakítás tilos!</a:t>
            </a:r>
          </a:p>
          <a:p>
            <a:endParaRPr lang="hu-HU" dirty="0"/>
          </a:p>
        </p:txBody>
      </p:sp>
    </p:spTree>
    <p:extLst>
      <p:ext uri="{BB962C8B-B14F-4D97-AF65-F5344CB8AC3E}">
        <p14:creationId xmlns:p14="http://schemas.microsoft.com/office/powerpoint/2010/main" val="3042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17309" y="76200"/>
            <a:ext cx="10157354" cy="1120552"/>
          </a:xfrm>
        </p:spPr>
        <p:txBody>
          <a:bodyPr>
            <a:normAutofit/>
          </a:bodyPr>
          <a:lstStyle/>
          <a:p>
            <a:pPr algn="ctr"/>
            <a:r>
              <a:rPr lang="hu-HU" sz="3200" b="1" dirty="0" smtClean="0">
                <a:solidFill>
                  <a:schemeClr val="tx2"/>
                </a:solidFill>
                <a:latin typeface="Bookman Old Style" panose="02050604050505020204" pitchFamily="18" charset="0"/>
              </a:rPr>
              <a:t>Műnemek és műfajok </a:t>
            </a:r>
            <a:r>
              <a:rPr lang="hu-HU" sz="3200" i="1" dirty="0" smtClean="0">
                <a:solidFill>
                  <a:schemeClr val="tx2"/>
                </a:solidFill>
                <a:latin typeface="Bookman Old Style" panose="02050604050505020204" pitchFamily="18" charset="0"/>
              </a:rPr>
              <a:t>(</a:t>
            </a:r>
            <a:r>
              <a:rPr lang="hu-HU" sz="3200" i="1" dirty="0" err="1" smtClean="0">
                <a:solidFill>
                  <a:schemeClr val="tx2"/>
                </a:solidFill>
                <a:latin typeface="Bookman Old Style" panose="02050604050505020204" pitchFamily="18" charset="0"/>
              </a:rPr>
              <a:t>Tk</a:t>
            </a:r>
            <a:r>
              <a:rPr lang="hu-HU" sz="3200" i="1" dirty="0" smtClean="0">
                <a:solidFill>
                  <a:schemeClr val="tx2"/>
                </a:solidFill>
                <a:latin typeface="Bookman Old Style" panose="02050604050505020204" pitchFamily="18" charset="0"/>
              </a:rPr>
              <a:t>/33. o.)</a:t>
            </a:r>
            <a:endParaRPr lang="hu-HU" sz="3200" b="1" i="1" dirty="0">
              <a:solidFill>
                <a:schemeClr val="tx2"/>
              </a:solidFill>
              <a:latin typeface="Bookman Old Style" panose="02050604050505020204" pitchFamily="18" charset="0"/>
            </a:endParaRPr>
          </a:p>
        </p:txBody>
      </p:sp>
      <p:sp>
        <p:nvSpPr>
          <p:cNvPr id="3" name="Tartalom helye 2"/>
          <p:cNvSpPr>
            <a:spLocks noGrp="1"/>
          </p:cNvSpPr>
          <p:nvPr>
            <p:ph idx="1"/>
          </p:nvPr>
        </p:nvSpPr>
        <p:spPr>
          <a:xfrm>
            <a:off x="1117309" y="1484784"/>
            <a:ext cx="10157354" cy="4687416"/>
          </a:xfrm>
        </p:spPr>
        <p:txBody>
          <a:bodyPr>
            <a:noAutofit/>
          </a:bodyPr>
          <a:lstStyle/>
          <a:p>
            <a:pPr marL="0" indent="0">
              <a:spcBef>
                <a:spcPts val="1200"/>
              </a:spcBef>
              <a:buNone/>
            </a:pPr>
            <a:r>
              <a:rPr lang="hu-HU" b="1" dirty="0">
                <a:solidFill>
                  <a:schemeClr val="tx2"/>
                </a:solidFill>
                <a:latin typeface="Bookman Old Style" panose="02050604050505020204" pitchFamily="18" charset="0"/>
              </a:rPr>
              <a:t>1) </a:t>
            </a:r>
            <a:r>
              <a:rPr lang="hu-HU" b="1" i="1" dirty="0">
                <a:solidFill>
                  <a:schemeClr val="tx2"/>
                </a:solidFill>
                <a:latin typeface="Bookman Old Style" panose="02050604050505020204" pitchFamily="18" charset="0"/>
              </a:rPr>
              <a:t>Epika</a:t>
            </a:r>
            <a:endParaRPr lang="hu-HU" dirty="0">
              <a:solidFill>
                <a:schemeClr val="tx2"/>
              </a:solidFill>
              <a:latin typeface="Bookman Old Style" panose="02050604050505020204" pitchFamily="18" charset="0"/>
            </a:endParaRPr>
          </a:p>
          <a:p>
            <a:pPr>
              <a:spcBef>
                <a:spcPts val="1200"/>
              </a:spcBef>
            </a:pPr>
            <a:r>
              <a:rPr lang="hu-HU" dirty="0" smtClean="0">
                <a:solidFill>
                  <a:schemeClr val="tx2"/>
                </a:solidFill>
                <a:latin typeface="Bookman Old Style" panose="02050604050505020204" pitchFamily="18" charset="0"/>
              </a:rPr>
              <a:t>elbeszélés</a:t>
            </a:r>
            <a:r>
              <a:rPr lang="hu-HU" dirty="0">
                <a:solidFill>
                  <a:schemeClr val="tx2"/>
                </a:solidFill>
                <a:latin typeface="Bookman Old Style" panose="02050604050505020204" pitchFamily="18" charset="0"/>
              </a:rPr>
              <a:t>, </a:t>
            </a:r>
            <a:r>
              <a:rPr lang="hu-HU" dirty="0" smtClean="0">
                <a:solidFill>
                  <a:schemeClr val="tx2"/>
                </a:solidFill>
                <a:latin typeface="Bookman Old Style" panose="02050604050505020204" pitchFamily="18" charset="0"/>
              </a:rPr>
              <a:t>történetmondás (általában múltbeli események)</a:t>
            </a:r>
            <a:endParaRPr lang="hu-HU" dirty="0">
              <a:solidFill>
                <a:schemeClr val="tx2"/>
              </a:solidFill>
              <a:latin typeface="Bookman Old Style" panose="02050604050505020204" pitchFamily="18" charset="0"/>
            </a:endParaRPr>
          </a:p>
          <a:p>
            <a:pPr>
              <a:spcBef>
                <a:spcPts val="1200"/>
              </a:spcBef>
            </a:pPr>
            <a:r>
              <a:rPr lang="hu-HU" dirty="0" smtClean="0">
                <a:solidFill>
                  <a:schemeClr val="tx2"/>
                </a:solidFill>
                <a:latin typeface="Bookman Old Style" panose="02050604050505020204" pitchFamily="18" charset="0"/>
              </a:rPr>
              <a:t>az </a:t>
            </a:r>
            <a:r>
              <a:rPr lang="hu-HU" dirty="0">
                <a:solidFill>
                  <a:schemeClr val="tx2"/>
                </a:solidFill>
                <a:latin typeface="Bookman Old Style" panose="02050604050505020204" pitchFamily="18" charset="0"/>
              </a:rPr>
              <a:t>elbeszélőnek közvetítő szerepe van</a:t>
            </a:r>
          </a:p>
          <a:p>
            <a:pPr>
              <a:spcBef>
                <a:spcPts val="1200"/>
              </a:spcBef>
            </a:pPr>
            <a:r>
              <a:rPr lang="hu-HU" dirty="0" smtClean="0">
                <a:solidFill>
                  <a:schemeClr val="tx2"/>
                </a:solidFill>
                <a:latin typeface="Bookman Old Style" panose="02050604050505020204" pitchFamily="18" charset="0"/>
              </a:rPr>
              <a:t>műfaji csoportok: </a:t>
            </a:r>
            <a:r>
              <a:rPr lang="hu-HU" dirty="0">
                <a:solidFill>
                  <a:schemeClr val="tx2"/>
                </a:solidFill>
                <a:latin typeface="Bookman Old Style" panose="02050604050505020204" pitchFamily="18" charset="0"/>
              </a:rPr>
              <a:t>nagyepika </a:t>
            </a:r>
            <a:r>
              <a:rPr lang="hu-HU" dirty="0" smtClean="0">
                <a:solidFill>
                  <a:schemeClr val="tx2"/>
                </a:solidFill>
                <a:latin typeface="Bookman Old Style" panose="02050604050505020204" pitchFamily="18" charset="0"/>
              </a:rPr>
              <a:t>(eposz, regény</a:t>
            </a:r>
            <a:r>
              <a:rPr lang="hu-HU" dirty="0">
                <a:solidFill>
                  <a:schemeClr val="tx2"/>
                </a:solidFill>
                <a:latin typeface="Bookman Old Style" panose="02050604050505020204" pitchFamily="18" charset="0"/>
              </a:rPr>
              <a:t>) és kisepika (mese, monda, legenda, karcolat, anekdota, novella, </a:t>
            </a:r>
            <a:r>
              <a:rPr lang="hu-HU" dirty="0" smtClean="0">
                <a:solidFill>
                  <a:schemeClr val="tx2"/>
                </a:solidFill>
                <a:latin typeface="Bookman Old Style" panose="02050604050505020204" pitchFamily="18" charset="0"/>
              </a:rPr>
              <a:t>elbeszélés stb.)</a:t>
            </a:r>
            <a:endParaRPr lang="hu-HU" dirty="0">
              <a:solidFill>
                <a:schemeClr val="tx2"/>
              </a:solidFill>
              <a:latin typeface="Bookman Old Style" panose="02050604050505020204" pitchFamily="18" charset="0"/>
            </a:endParaRPr>
          </a:p>
          <a:p>
            <a:pPr marL="0" indent="0">
              <a:spcBef>
                <a:spcPts val="1200"/>
              </a:spcBef>
              <a:buNone/>
            </a:pPr>
            <a:endParaRPr lang="hu-HU" dirty="0">
              <a:solidFill>
                <a:schemeClr val="tx2"/>
              </a:solidFill>
              <a:latin typeface="Bookman Old Style" panose="02050604050505020204" pitchFamily="18" charset="0"/>
            </a:endParaRPr>
          </a:p>
        </p:txBody>
      </p:sp>
      <p:pic>
        <p:nvPicPr>
          <p:cNvPr id="1026" name="Picture 2" descr="KÃ©ptalÃ¡lat a kÃ¶vetkezÅre: âhÃ¡borÃº Ã©s bÃ©ke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7340" y="3861047"/>
            <a:ext cx="2946892" cy="28750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liÃ¡sz ebook by HomÃ©ros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454" y="3861048"/>
            <a:ext cx="1944216" cy="287501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KÃ©ptalÃ¡lat a kÃ¶vetkezÅre: âcervantes don quijote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499" y="3861047"/>
            <a:ext cx="1978012" cy="287501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Ã©ptalÃ¡lat a kÃ¶vetkezÅre: âszabÃ³ magda abigÃ©lâ"/>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2061" y="3828492"/>
            <a:ext cx="1909011" cy="2875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81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17309" y="476672"/>
            <a:ext cx="10157354" cy="5695528"/>
          </a:xfrm>
        </p:spPr>
        <p:txBody>
          <a:bodyPr>
            <a:noAutofit/>
          </a:bodyPr>
          <a:lstStyle/>
          <a:p>
            <a:pPr marL="0" indent="0">
              <a:spcBef>
                <a:spcPts val="600"/>
              </a:spcBef>
              <a:buNone/>
            </a:pPr>
            <a:r>
              <a:rPr lang="hu-HU" b="1" dirty="0">
                <a:solidFill>
                  <a:schemeClr val="tx2"/>
                </a:solidFill>
                <a:latin typeface="Bookman Old Style" panose="02050604050505020204" pitchFamily="18" charset="0"/>
              </a:rPr>
              <a:t>2) </a:t>
            </a:r>
            <a:r>
              <a:rPr lang="hu-HU" b="1" i="1" dirty="0">
                <a:solidFill>
                  <a:schemeClr val="tx2"/>
                </a:solidFill>
                <a:latin typeface="Bookman Old Style" panose="02050604050505020204" pitchFamily="18" charset="0"/>
              </a:rPr>
              <a:t>Líra</a:t>
            </a:r>
            <a:endParaRPr lang="hu-HU" dirty="0">
              <a:solidFill>
                <a:schemeClr val="tx2"/>
              </a:solidFill>
              <a:latin typeface="Bookman Old Style" panose="02050604050505020204" pitchFamily="18" charset="0"/>
            </a:endParaRPr>
          </a:p>
          <a:p>
            <a:pPr>
              <a:spcBef>
                <a:spcPts val="600"/>
              </a:spcBef>
            </a:pPr>
            <a:r>
              <a:rPr lang="hu-HU" dirty="0">
                <a:solidFill>
                  <a:schemeClr val="tx2"/>
                </a:solidFill>
                <a:latin typeface="Bookman Old Style" panose="02050604050505020204" pitchFamily="18" charset="0"/>
              </a:rPr>
              <a:t>a 18 sz. végéig nem különböztetik meg az epikától</a:t>
            </a:r>
          </a:p>
          <a:p>
            <a:pPr>
              <a:spcBef>
                <a:spcPts val="600"/>
              </a:spcBef>
            </a:pPr>
            <a:r>
              <a:rPr lang="hu-HU" dirty="0" smtClean="0">
                <a:solidFill>
                  <a:schemeClr val="tx2"/>
                </a:solidFill>
                <a:latin typeface="Bookman Old Style" panose="02050604050505020204" pitchFamily="18" charset="0"/>
              </a:rPr>
              <a:t>többnyire nincs cselekménye</a:t>
            </a:r>
            <a:endParaRPr lang="hu-HU" dirty="0">
              <a:solidFill>
                <a:schemeClr val="tx2"/>
              </a:solidFill>
              <a:latin typeface="Bookman Old Style" panose="02050604050505020204" pitchFamily="18" charset="0"/>
            </a:endParaRPr>
          </a:p>
          <a:p>
            <a:pPr>
              <a:spcBef>
                <a:spcPts val="600"/>
              </a:spcBef>
            </a:pPr>
            <a:r>
              <a:rPr lang="hu-HU" dirty="0">
                <a:solidFill>
                  <a:schemeClr val="tx2"/>
                </a:solidFill>
                <a:latin typeface="Bookman Old Style" panose="02050604050505020204" pitchFamily="18" charset="0"/>
              </a:rPr>
              <a:t>az én belső lelki világának ábrázolása, költői személyesség, érzelmek</a:t>
            </a:r>
          </a:p>
          <a:p>
            <a:pPr>
              <a:spcBef>
                <a:spcPts val="600"/>
              </a:spcBef>
            </a:pPr>
            <a:r>
              <a:rPr lang="hu-HU" dirty="0">
                <a:solidFill>
                  <a:schemeClr val="tx2"/>
                </a:solidFill>
                <a:latin typeface="Bookman Old Style" panose="02050604050505020204" pitchFamily="18" charset="0"/>
              </a:rPr>
              <a:t>megszerkesztettség (általában verses monológ</a:t>
            </a:r>
            <a:r>
              <a:rPr lang="hu-HU" dirty="0" smtClean="0">
                <a:solidFill>
                  <a:schemeClr val="tx2"/>
                </a:solidFill>
                <a:latin typeface="Bookman Old Style" panose="02050604050505020204" pitchFamily="18" charset="0"/>
              </a:rPr>
              <a:t>), zeneiség</a:t>
            </a:r>
            <a:endParaRPr lang="hu-HU" dirty="0">
              <a:solidFill>
                <a:schemeClr val="tx2"/>
              </a:solidFill>
              <a:latin typeface="Bookman Old Style" panose="02050604050505020204" pitchFamily="18" charset="0"/>
            </a:endParaRPr>
          </a:p>
          <a:p>
            <a:pPr>
              <a:spcBef>
                <a:spcPts val="600"/>
              </a:spcBef>
            </a:pPr>
            <a:r>
              <a:rPr lang="hu-HU" dirty="0" smtClean="0">
                <a:solidFill>
                  <a:schemeClr val="tx2"/>
                </a:solidFill>
                <a:latin typeface="Bookman Old Style" panose="02050604050505020204" pitchFamily="18" charset="0"/>
              </a:rPr>
              <a:t>többféle felosztás (közéleti </a:t>
            </a:r>
            <a:r>
              <a:rPr lang="hu-HU" dirty="0">
                <a:solidFill>
                  <a:schemeClr val="tx2"/>
                </a:solidFill>
                <a:latin typeface="Bookman Old Style" panose="02050604050505020204" pitchFamily="18" charset="0"/>
              </a:rPr>
              <a:t>és magánéleti </a:t>
            </a:r>
            <a:r>
              <a:rPr lang="hu-HU" dirty="0" smtClean="0">
                <a:solidFill>
                  <a:schemeClr val="tx2"/>
                </a:solidFill>
                <a:latin typeface="Bookman Old Style" panose="02050604050505020204" pitchFamily="18" charset="0"/>
              </a:rPr>
              <a:t>líra, leíró </a:t>
            </a:r>
            <a:r>
              <a:rPr lang="hu-HU" dirty="0">
                <a:solidFill>
                  <a:schemeClr val="tx2"/>
                </a:solidFill>
                <a:latin typeface="Bookman Old Style" panose="02050604050505020204" pitchFamily="18" charset="0"/>
              </a:rPr>
              <a:t>és gondolati </a:t>
            </a:r>
            <a:r>
              <a:rPr lang="hu-HU" dirty="0" smtClean="0">
                <a:solidFill>
                  <a:schemeClr val="tx2"/>
                </a:solidFill>
                <a:latin typeface="Bookman Old Style" panose="02050604050505020204" pitchFamily="18" charset="0"/>
              </a:rPr>
              <a:t>költészet); műfajok</a:t>
            </a:r>
            <a:r>
              <a:rPr lang="hu-HU" dirty="0">
                <a:solidFill>
                  <a:schemeClr val="tx2"/>
                </a:solidFill>
                <a:latin typeface="Bookman Old Style" panose="02050604050505020204" pitchFamily="18" charset="0"/>
              </a:rPr>
              <a:t>: elégia, óda, himnusz, dal stb.</a:t>
            </a:r>
          </a:p>
          <a:p>
            <a:endParaRPr lang="hu-HU" dirty="0"/>
          </a:p>
        </p:txBody>
      </p:sp>
      <p:pic>
        <p:nvPicPr>
          <p:cNvPr id="2052" name="Picture 4" descr="KÃ©ptalÃ¡lat a kÃ¶vetkezÅre: âhoratius versei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736" y="3952229"/>
            <a:ext cx="1808977" cy="271618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Ã©ptalÃ¡lat a kÃ¶vetkezÅre: âvillon testamentum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4690" y="3969813"/>
            <a:ext cx="2023948" cy="269859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Ã©ptalÃ¡lat a kÃ¶vetkezÅre: âArany versek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8615" y="3969813"/>
            <a:ext cx="2020721" cy="26942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KÃ©ptalÃ¡lat a kÃ¶vetkezÅre: âPilinszky JÃ¡nos versekâ"/>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9313" y="3984121"/>
            <a:ext cx="1903954" cy="268843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KÃ©ptalÃ¡lat a kÃ¶vetkezÅre: âvarrÃ³ dÃ¡niel kÃ¶tetâ"/>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3244" y="3989984"/>
            <a:ext cx="2613059" cy="2688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83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17309" y="476672"/>
            <a:ext cx="10157354" cy="5695528"/>
          </a:xfrm>
        </p:spPr>
        <p:txBody>
          <a:bodyPr>
            <a:noAutofit/>
          </a:bodyPr>
          <a:lstStyle/>
          <a:p>
            <a:pPr marL="0" indent="0">
              <a:spcBef>
                <a:spcPts val="1200"/>
              </a:spcBef>
              <a:buNone/>
            </a:pPr>
            <a:r>
              <a:rPr lang="hu-HU" b="1" dirty="0" smtClean="0">
                <a:solidFill>
                  <a:schemeClr val="tx2"/>
                </a:solidFill>
                <a:latin typeface="Bookman Old Style" panose="02050604050505020204" pitchFamily="18" charset="0"/>
              </a:rPr>
              <a:t>3) </a:t>
            </a:r>
            <a:r>
              <a:rPr lang="hu-HU" b="1" i="1" dirty="0" smtClean="0">
                <a:solidFill>
                  <a:schemeClr val="tx2"/>
                </a:solidFill>
                <a:latin typeface="Bookman Old Style" panose="02050604050505020204" pitchFamily="18" charset="0"/>
              </a:rPr>
              <a:t>Dráma</a:t>
            </a:r>
            <a:endParaRPr lang="hu-HU" i="1" dirty="0">
              <a:solidFill>
                <a:schemeClr val="tx2"/>
              </a:solidFill>
              <a:latin typeface="Bookman Old Style" panose="02050604050505020204" pitchFamily="18" charset="0"/>
            </a:endParaRPr>
          </a:p>
          <a:p>
            <a:pPr>
              <a:spcBef>
                <a:spcPts val="1200"/>
              </a:spcBef>
            </a:pPr>
            <a:r>
              <a:rPr lang="hu-HU" dirty="0" smtClean="0">
                <a:solidFill>
                  <a:schemeClr val="tx2"/>
                </a:solidFill>
                <a:latin typeface="Bookman Old Style" panose="02050604050505020204" pitchFamily="18" charset="0"/>
              </a:rPr>
              <a:t>jelen </a:t>
            </a:r>
            <a:r>
              <a:rPr lang="hu-HU" dirty="0">
                <a:solidFill>
                  <a:schemeClr val="tx2"/>
                </a:solidFill>
                <a:latin typeface="Bookman Old Style" panose="02050604050505020204" pitchFamily="18" charset="0"/>
              </a:rPr>
              <a:t>idejű előadásmód („itt” és „most” történik)</a:t>
            </a:r>
          </a:p>
          <a:p>
            <a:pPr>
              <a:spcBef>
                <a:spcPts val="1200"/>
              </a:spcBef>
            </a:pPr>
            <a:r>
              <a:rPr lang="hu-HU" dirty="0" smtClean="0">
                <a:solidFill>
                  <a:schemeClr val="tx2"/>
                </a:solidFill>
                <a:latin typeface="Bookman Old Style" panose="02050604050505020204" pitchFamily="18" charset="0"/>
              </a:rPr>
              <a:t>nincs </a:t>
            </a:r>
            <a:r>
              <a:rPr lang="hu-HU" dirty="0">
                <a:solidFill>
                  <a:schemeClr val="tx2"/>
                </a:solidFill>
                <a:latin typeface="Bookman Old Style" panose="02050604050505020204" pitchFamily="18" charset="0"/>
              </a:rPr>
              <a:t>kívülálló közvetítő</a:t>
            </a:r>
          </a:p>
          <a:p>
            <a:pPr>
              <a:spcBef>
                <a:spcPts val="1200"/>
              </a:spcBef>
            </a:pPr>
            <a:r>
              <a:rPr lang="hu-HU" dirty="0" smtClean="0">
                <a:solidFill>
                  <a:schemeClr val="tx2"/>
                </a:solidFill>
                <a:latin typeface="Bookman Old Style" panose="02050604050505020204" pitchFamily="18" charset="0"/>
              </a:rPr>
              <a:t>akció </a:t>
            </a:r>
            <a:r>
              <a:rPr lang="hu-HU" dirty="0">
                <a:solidFill>
                  <a:schemeClr val="tx2"/>
                </a:solidFill>
                <a:latin typeface="Bookman Old Style" panose="02050604050505020204" pitchFamily="18" charset="0"/>
              </a:rPr>
              <a:t>(cselekvés, mozgás, gesztus, mimika) és dikció (</a:t>
            </a:r>
            <a:r>
              <a:rPr lang="hu-HU" dirty="0" smtClean="0">
                <a:solidFill>
                  <a:schemeClr val="tx2"/>
                </a:solidFill>
                <a:latin typeface="Bookman Old Style" panose="02050604050505020204" pitchFamily="18" charset="0"/>
              </a:rPr>
              <a:t>szöveg: dialógusok és monológok)</a:t>
            </a:r>
            <a:endParaRPr lang="hu-HU" dirty="0">
              <a:solidFill>
                <a:schemeClr val="tx2"/>
              </a:solidFill>
              <a:latin typeface="Bookman Old Style" panose="02050604050505020204" pitchFamily="18" charset="0"/>
            </a:endParaRPr>
          </a:p>
          <a:p>
            <a:pPr>
              <a:spcBef>
                <a:spcPts val="1200"/>
              </a:spcBef>
            </a:pPr>
            <a:r>
              <a:rPr lang="hu-HU" dirty="0" smtClean="0">
                <a:solidFill>
                  <a:schemeClr val="tx2"/>
                </a:solidFill>
                <a:latin typeface="Bookman Old Style" panose="02050604050505020204" pitchFamily="18" charset="0"/>
              </a:rPr>
              <a:t>„</a:t>
            </a:r>
            <a:r>
              <a:rPr lang="hu-HU" dirty="0">
                <a:solidFill>
                  <a:schemeClr val="tx2"/>
                </a:solidFill>
                <a:latin typeface="Bookman Old Style" panose="02050604050505020204" pitchFamily="18" charset="0"/>
              </a:rPr>
              <a:t>kettős létforma”: írott szöveg + színpadi előadásra szánt mű</a:t>
            </a:r>
          </a:p>
          <a:p>
            <a:pPr>
              <a:spcBef>
                <a:spcPts val="1200"/>
              </a:spcBef>
            </a:pPr>
            <a:r>
              <a:rPr lang="hu-HU" dirty="0" smtClean="0">
                <a:solidFill>
                  <a:schemeClr val="tx2"/>
                </a:solidFill>
                <a:latin typeface="Bookman Old Style" panose="02050604050505020204" pitchFamily="18" charset="0"/>
              </a:rPr>
              <a:t>műfajok</a:t>
            </a:r>
            <a:r>
              <a:rPr lang="hu-HU" dirty="0">
                <a:solidFill>
                  <a:schemeClr val="tx2"/>
                </a:solidFill>
                <a:latin typeface="Bookman Old Style" panose="02050604050505020204" pitchFamily="18" charset="0"/>
              </a:rPr>
              <a:t>: tragédia, </a:t>
            </a:r>
            <a:r>
              <a:rPr lang="hu-HU" dirty="0" smtClean="0">
                <a:solidFill>
                  <a:schemeClr val="tx2"/>
                </a:solidFill>
                <a:latin typeface="Bookman Old Style" panose="02050604050505020204" pitchFamily="18" charset="0"/>
              </a:rPr>
              <a:t>komédia</a:t>
            </a:r>
            <a:endParaRPr lang="hu-HU" dirty="0">
              <a:solidFill>
                <a:schemeClr val="tx2"/>
              </a:solidFill>
              <a:latin typeface="Bookman Old Style" panose="02050604050505020204" pitchFamily="18" charset="0"/>
            </a:endParaRPr>
          </a:p>
        </p:txBody>
      </p:sp>
      <p:pic>
        <p:nvPicPr>
          <p:cNvPr id="3076" name="Picture 4" descr="FÅkÃ©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711" y="3970250"/>
            <a:ext cx="1883957" cy="27279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KÃ©ptalÃ¡lat a kÃ¶vetkezÅre: âshakespeare hamlet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1469" y="3965950"/>
            <a:ext cx="1718887" cy="272959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KÃ©ptalÃ¡lat a kÃ¶vetkezÅre: âcsehov sirÃ¡ly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5098" y="3965950"/>
            <a:ext cx="1677170" cy="272959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KÃ©ptalÃ¡lat a kÃ¶vetkezÅre: âmadÃ¡ch ember tragÃ©diÃ¡jaâ"/>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4957" y="3965950"/>
            <a:ext cx="1939500" cy="2738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57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17309" y="1340768"/>
            <a:ext cx="10157354" cy="4831432"/>
          </a:xfrm>
        </p:spPr>
        <p:txBody>
          <a:bodyPr/>
          <a:lstStyle/>
          <a:p>
            <a:pPr marL="0" indent="0" algn="ctr">
              <a:buNone/>
            </a:pPr>
            <a:endParaRPr lang="hu-HU" sz="2800" i="1" dirty="0" smtClean="0">
              <a:solidFill>
                <a:schemeClr val="tx2"/>
              </a:solidFill>
              <a:latin typeface="Bookman Old Style" panose="02050604050505020204" pitchFamily="18" charset="0"/>
            </a:endParaRPr>
          </a:p>
          <a:p>
            <a:pPr marL="0" indent="0" algn="ctr">
              <a:buNone/>
            </a:pPr>
            <a:r>
              <a:rPr lang="hu-HU" sz="2800" i="1" dirty="0" smtClean="0">
                <a:solidFill>
                  <a:schemeClr val="tx2"/>
                </a:solidFill>
                <a:latin typeface="Bookman Old Style" panose="02050604050505020204" pitchFamily="18" charset="0"/>
              </a:rPr>
              <a:t>„</a:t>
            </a:r>
            <a:r>
              <a:rPr lang="hu-HU" sz="2800" i="1" dirty="0">
                <a:solidFill>
                  <a:schemeClr val="tx2"/>
                </a:solidFill>
                <a:latin typeface="Bookman Old Style" panose="02050604050505020204" pitchFamily="18" charset="0"/>
              </a:rPr>
              <a:t>Azok a könyvek, melyek könyvtárad polcain szunnyadnak, még nem készek, vázlatosak, magukban semmi értelmük. Ahhoz, hogy értelmet kapjanak, te kellesz, olvasó</a:t>
            </a:r>
            <a:r>
              <a:rPr lang="hu-HU" sz="2800" i="1" dirty="0" smtClean="0">
                <a:solidFill>
                  <a:schemeClr val="tx2"/>
                </a:solidFill>
                <a:latin typeface="Bookman Old Style" panose="02050604050505020204" pitchFamily="18" charset="0"/>
              </a:rPr>
              <a:t>.”</a:t>
            </a:r>
          </a:p>
          <a:p>
            <a:pPr marL="0" indent="0" algn="r">
              <a:buNone/>
            </a:pPr>
            <a:r>
              <a:rPr lang="hu-HU" sz="2800" i="1" dirty="0" smtClean="0">
                <a:solidFill>
                  <a:schemeClr val="tx2"/>
                </a:solidFill>
                <a:latin typeface="Bookman Old Style" panose="02050604050505020204" pitchFamily="18" charset="0"/>
              </a:rPr>
              <a:t>					(</a:t>
            </a:r>
            <a:r>
              <a:rPr lang="hu-HU" sz="2800" i="1" dirty="0">
                <a:solidFill>
                  <a:schemeClr val="tx2"/>
                </a:solidFill>
                <a:latin typeface="Bookman Old Style" panose="02050604050505020204" pitchFamily="18" charset="0"/>
              </a:rPr>
              <a:t>Kosztolányi Dezső )</a:t>
            </a:r>
          </a:p>
          <a:p>
            <a:endParaRPr lang="hu-HU" dirty="0"/>
          </a:p>
        </p:txBody>
      </p:sp>
    </p:spTree>
    <p:extLst>
      <p:ext uri="{BB962C8B-B14F-4D97-AF65-F5344CB8AC3E}">
        <p14:creationId xmlns:p14="http://schemas.microsoft.com/office/powerpoint/2010/main" val="401250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önyvek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00_TF02787940_TF02787940.potx" id="{B68210BC-6D90-4931-9A79-431CF5D316B4}" vid="{C6FF3AFF-6251-4176-AEA2-2ABE4BE2359F}"/>
    </a:ext>
  </a:extLst>
</a:theme>
</file>

<file path=ppt/theme/theme2.xml><?xml version="1.0" encoding="utf-8"?>
<a:theme xmlns:a="http://schemas.openxmlformats.org/drawingml/2006/main" name="Office-téma">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téma">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http://purl.org/dc/terms/"/>
    <ds:schemaRef ds:uri="http://schemas.microsoft.com/office/2006/documentManagement/types"/>
    <ds:schemaRef ds:uri="http://schemas.microsoft.com/office/2006/metadata/properties"/>
    <ds:schemaRef ds:uri="http://www.w3.org/XML/1998/namespace"/>
    <ds:schemaRef ds:uri="http://purl.org/dc/dcmitype/"/>
    <ds:schemaRef ds:uri="4873beb7-5857-4685-be1f-d57550cc96cc"/>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Kék könyvtorony bemutató (szélesvásznú)</Template>
  <TotalTime>0</TotalTime>
  <Words>458</Words>
  <Application>Microsoft Office PowerPoint</Application>
  <PresentationFormat>Egyéni</PresentationFormat>
  <Paragraphs>60</Paragraphs>
  <Slides>9</Slides>
  <Notes>1</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9</vt:i4>
      </vt:variant>
    </vt:vector>
  </HeadingPairs>
  <TitlesOfParts>
    <vt:vector size="14" baseType="lpstr">
      <vt:lpstr>Arial</vt:lpstr>
      <vt:lpstr>Bookman Old Style</vt:lpstr>
      <vt:lpstr>Century Gothic</vt:lpstr>
      <vt:lpstr>Times New Roman</vt:lpstr>
      <vt:lpstr>Könyvek 16x9</vt:lpstr>
      <vt:lpstr>Bevezetés az irodalomba</vt:lpstr>
      <vt:lpstr>Irodalmi szövegek hagyományozódása</vt:lpstr>
      <vt:lpstr>Az irodalom fajtái, szférái</vt:lpstr>
      <vt:lpstr>Az irodalom mint világalkotás</vt:lpstr>
      <vt:lpstr>Örkény István: Mi mindent kell tudni </vt:lpstr>
      <vt:lpstr>Műnemek és műfajok (Tk/33. o.)</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2018-02-10T19:32:53Z</dcterms:created>
  <dcterms:modified xsi:type="dcterms:W3CDTF">2021-09-01T21:03:43Z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