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310" r:id="rId3"/>
    <p:sldId id="311" r:id="rId4"/>
    <p:sldId id="324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32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>
      <p:cViewPr varScale="1">
        <p:scale>
          <a:sx n="88" d="100"/>
          <a:sy n="88" d="100"/>
        </p:scale>
        <p:origin x="134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2023.05.04.</a:t>
            </a:fld>
            <a:endParaRPr lang="hu-H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2023.05.04.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2023.05.04.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2023.05.04.</a:t>
            </a:fld>
            <a:endParaRPr lang="hu-H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2023.05.04.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2023.05.04.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2023.05.04.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2023.05.04.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2023.05.04.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2023.05.04.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2023.05.04.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24C95A6-E858-4ED9-8889-70BEC744A3F8}" type="datetimeFigureOut">
              <a:rPr lang="hu-HU" smtClean="0"/>
              <a:t>2023.05.04.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altLang="hu-HU" sz="2800" i="1" dirty="0" smtClean="0">
                <a:latin typeface="Bookman Old Style" panose="02050604050505020204" pitchFamily="18" charset="0"/>
              </a:rPr>
              <a:t>(1776, </a:t>
            </a:r>
            <a:r>
              <a:rPr lang="hu-HU" altLang="hu-HU" sz="2800" i="1" dirty="0" err="1" smtClean="0">
                <a:latin typeface="Bookman Old Style" panose="02050604050505020204" pitchFamily="18" charset="0"/>
              </a:rPr>
              <a:t>Hetye</a:t>
            </a:r>
            <a:r>
              <a:rPr lang="hu-HU" altLang="hu-HU" sz="2800" i="1" dirty="0" smtClean="0">
                <a:latin typeface="Bookman Old Style" panose="02050604050505020204" pitchFamily="18" charset="0"/>
              </a:rPr>
              <a:t> – 1836, </a:t>
            </a:r>
            <a:r>
              <a:rPr lang="hu-HU" altLang="hu-HU" sz="2800" i="1" dirty="0">
                <a:latin typeface="Bookman Old Style" panose="02050604050505020204" pitchFamily="18" charset="0"/>
              </a:rPr>
              <a:t>N</a:t>
            </a:r>
            <a:r>
              <a:rPr lang="hu-HU" altLang="hu-HU" sz="2800" i="1" dirty="0" smtClean="0">
                <a:latin typeface="Bookman Old Style" panose="02050604050505020204" pitchFamily="18" charset="0"/>
              </a:rPr>
              <a:t>ikla)</a:t>
            </a:r>
            <a:endParaRPr lang="hu-HU" sz="2800" i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4400" b="1" dirty="0" smtClean="0">
                <a:latin typeface="Bookman Old Style" pitchFamily="18" charset="0"/>
              </a:rPr>
              <a:t>Berzsenyi Dániel</a:t>
            </a:r>
            <a:endParaRPr lang="hu-HU" sz="4400" b="1" dirty="0">
              <a:latin typeface="Bookman Old Style" pitchFamily="18" charset="0"/>
            </a:endParaRPr>
          </a:p>
        </p:txBody>
      </p:sp>
      <p:pic>
        <p:nvPicPr>
          <p:cNvPr id="5" name="Picture 4" descr="Képtalálat a következőre: „berzsenyi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48680"/>
            <a:ext cx="1504863" cy="2270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266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A magyarokhoz (II.)</a:t>
            </a:r>
            <a:endParaRPr lang="hu-HU" altLang="hu-HU" sz="3200" smtClean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altLang="hu-HU" sz="2400" i="1" dirty="0" smtClean="0"/>
              <a:t>Melyek a két költemény közös vonásai?</a:t>
            </a:r>
          </a:p>
          <a:p>
            <a:pPr marL="514350" indent="-514350">
              <a:buFont typeface="+mj-lt"/>
              <a:buAutoNum type="arabicPeriod"/>
            </a:pPr>
            <a:r>
              <a:rPr lang="hu-HU" altLang="hu-HU" sz="2400" i="1" dirty="0"/>
              <a:t>Mi alapján osztható két egységre a költemény?</a:t>
            </a:r>
          </a:p>
          <a:p>
            <a:pPr marL="514350" indent="-514350">
              <a:buFont typeface="+mj-lt"/>
              <a:buAutoNum type="arabicPeriod"/>
            </a:pPr>
            <a:r>
              <a:rPr lang="hu-HU" altLang="hu-HU" sz="2400" i="1" dirty="0" smtClean="0"/>
              <a:t>Értelmezzük a versben megjelenő természeti képeket és metaforákat!</a:t>
            </a:r>
          </a:p>
          <a:p>
            <a:pPr marL="514350" indent="-514350">
              <a:buFont typeface="+mj-lt"/>
              <a:buAutoNum type="arabicPeriod"/>
            </a:pPr>
            <a:r>
              <a:rPr lang="hu-HU" altLang="hu-HU" sz="2400" i="1" dirty="0" smtClean="0"/>
              <a:t>A magyarokhoz (I.) mely motívumai köszönnek vissza ebben a versben is – hasonló vagy eltérő jelentésben?</a:t>
            </a:r>
          </a:p>
          <a:p>
            <a:pPr marL="514350" indent="-514350">
              <a:buFont typeface="+mj-lt"/>
              <a:buAutoNum type="arabicPeriod"/>
            </a:pPr>
            <a:r>
              <a:rPr lang="hu-HU" altLang="hu-HU" sz="2400" i="1" dirty="0" smtClean="0"/>
              <a:t>Melyik a vers kulcsmondata? </a:t>
            </a:r>
            <a:r>
              <a:rPr lang="hu-HU" altLang="hu-HU" sz="2400" i="1" smtClean="0"/>
              <a:t>Fogalmazzuk </a:t>
            </a:r>
            <a:r>
              <a:rPr lang="hu-HU" altLang="hu-HU" sz="2400" i="1" dirty="0" smtClean="0"/>
              <a:t>meg a mű általános érvényű mondanivalóját, üzenetét!</a:t>
            </a:r>
          </a:p>
        </p:txBody>
      </p:sp>
    </p:spTree>
    <p:extLst>
      <p:ext uri="{BB962C8B-B14F-4D97-AF65-F5344CB8AC3E}">
        <p14:creationId xmlns:p14="http://schemas.microsoft.com/office/powerpoint/2010/main" val="252624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A magyarokhoz (Forr a világ…)</a:t>
            </a:r>
            <a:r>
              <a:rPr lang="hu-HU" altLang="hu-HU" smtClean="0"/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hu-HU" altLang="hu-HU" sz="2400" dirty="0" smtClean="0"/>
              <a:t>szintén közösségi óda </a:t>
            </a:r>
          </a:p>
          <a:p>
            <a:pPr>
              <a:lnSpc>
                <a:spcPct val="90000"/>
              </a:lnSpc>
            </a:pPr>
            <a:r>
              <a:rPr lang="hu-HU" altLang="hu-HU" sz="2400" dirty="0" smtClean="0"/>
              <a:t>további közös vonások: alkaioszi strófa, magyarság megszólítása, nemzetféltés</a:t>
            </a:r>
            <a:r>
              <a:rPr lang="hu-HU" altLang="hu-HU" sz="2400" dirty="0"/>
              <a:t>, történelmi </a:t>
            </a:r>
            <a:r>
              <a:rPr lang="hu-HU" altLang="hu-HU" sz="2400" dirty="0" smtClean="0"/>
              <a:t>utalások, patetikus hang, romantikus nyelv és képhasználat </a:t>
            </a:r>
          </a:p>
          <a:p>
            <a:pPr>
              <a:lnSpc>
                <a:spcPct val="90000"/>
              </a:lnSpc>
            </a:pPr>
            <a:r>
              <a:rPr lang="hu-HU" altLang="hu-HU" sz="2400" dirty="0" smtClean="0"/>
              <a:t>előzménye</a:t>
            </a:r>
            <a:r>
              <a:rPr lang="hu-HU" altLang="hu-HU" sz="2400" dirty="0"/>
              <a:t>: napóleoni háborúk kudarcai</a:t>
            </a:r>
          </a:p>
          <a:p>
            <a:pPr>
              <a:lnSpc>
                <a:spcPct val="90000"/>
              </a:lnSpc>
            </a:pPr>
            <a:r>
              <a:rPr lang="hu-HU" altLang="hu-HU" sz="2400" dirty="0" smtClean="0"/>
              <a:t>két szakasz: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altLang="hu-HU" sz="2400" dirty="0" smtClean="0"/>
              <a:t>	a) (1-3. vsz.) tengeri vihar ~ történelem </a:t>
            </a:r>
            <a:r>
              <a:rPr lang="hu-HU" altLang="hu-HU" sz="2400" dirty="0" err="1" smtClean="0"/>
              <a:t>viharai</a:t>
            </a:r>
            <a:r>
              <a:rPr lang="hu-HU" altLang="hu-HU" sz="2400" dirty="0" smtClean="0"/>
              <a:t> (hajó ~ állam) → háborús rémület, zűrzavar látomása → a fennálló világrend összeomlása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altLang="hu-HU" sz="2400" dirty="0" smtClean="0"/>
              <a:t>	b) (4-6. vsz.) az ősi erkölcsök, a nemzeti lélek </a:t>
            </a:r>
            <a:r>
              <a:rPr lang="hu-HU" altLang="hu-HU" sz="2400" dirty="0"/>
              <a:t>felélesztése </a:t>
            </a:r>
            <a:r>
              <a:rPr lang="hu-HU" altLang="hu-HU" sz="2400" dirty="0" smtClean="0"/>
              <a:t>(a zárlatban E/1</a:t>
            </a:r>
            <a:r>
              <a:rPr lang="hu-HU" altLang="hu-HU" sz="2400" dirty="0"/>
              <a:t>. sz.-be </a:t>
            </a:r>
            <a:r>
              <a:rPr lang="hu-HU" altLang="hu-HU" sz="2400" dirty="0" smtClean="0"/>
              <a:t>vált)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altLang="hu-HU" sz="2400" dirty="0" smtClean="0"/>
              <a:t> → megmaradásba vetett remény (Titus ~ I. Ferenc, a jó császár alakja) </a:t>
            </a:r>
          </a:p>
        </p:txBody>
      </p:sp>
    </p:spTree>
    <p:extLst>
      <p:ext uri="{BB962C8B-B14F-4D97-AF65-F5344CB8AC3E}">
        <p14:creationId xmlns:p14="http://schemas.microsoft.com/office/powerpoint/2010/main" val="55902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95536" y="1524000"/>
            <a:ext cx="8424936" cy="4572000"/>
          </a:xfrm>
        </p:spPr>
        <p:txBody>
          <a:bodyPr/>
          <a:lstStyle/>
          <a:p>
            <a:r>
              <a:rPr lang="hu-HU" altLang="hu-HU" sz="2400" dirty="0" err="1"/>
              <a:t>elégiko</a:t>
            </a:r>
            <a:r>
              <a:rPr lang="hu-HU" altLang="hu-HU" sz="2400" dirty="0"/>
              <a:t>-óda, </a:t>
            </a:r>
            <a:r>
              <a:rPr lang="hu-HU" altLang="hu-HU" sz="2400" dirty="0" smtClean="0"/>
              <a:t>létösszegzés (23 évesen!)</a:t>
            </a:r>
            <a:endParaRPr lang="hu-HU" altLang="hu-HU" sz="2400" dirty="0"/>
          </a:p>
          <a:p>
            <a:r>
              <a:rPr lang="hu-HU" altLang="hu-HU" sz="2400" dirty="0"/>
              <a:t>szapphói strófa</a:t>
            </a:r>
          </a:p>
          <a:p>
            <a:r>
              <a:rPr lang="hu-HU" altLang="hu-HU" sz="2400" dirty="0"/>
              <a:t>(1-2. vsz.) hajó kikötése ~ révbe érkezés, felnőtté </a:t>
            </a:r>
            <a:r>
              <a:rPr lang="hu-HU" altLang="hu-HU" sz="2400" dirty="0" smtClean="0"/>
              <a:t>válás     (</a:t>
            </a:r>
            <a:r>
              <a:rPr lang="hu-HU" altLang="hu-HU" sz="2400" dirty="0"/>
              <a:t>lásd: </a:t>
            </a:r>
            <a:r>
              <a:rPr lang="hu-HU" altLang="hu-HU" sz="2400" dirty="0" err="1"/>
              <a:t>Licinius</a:t>
            </a:r>
            <a:r>
              <a:rPr lang="hu-HU" altLang="hu-HU" sz="2400" dirty="0"/>
              <a:t> </a:t>
            </a:r>
            <a:r>
              <a:rPr lang="hu-HU" altLang="hu-HU" sz="2400" dirty="0" err="1"/>
              <a:t>Murenához</a:t>
            </a:r>
            <a:r>
              <a:rPr lang="hu-HU" altLang="hu-HU" sz="2400" dirty="0"/>
              <a:t> – tengeri hajózás ~ életút toposza)</a:t>
            </a:r>
          </a:p>
          <a:p>
            <a:r>
              <a:rPr lang="hu-HU" altLang="hu-HU" sz="2400" dirty="0"/>
              <a:t>(3-5. vsz.) </a:t>
            </a:r>
            <a:r>
              <a:rPr lang="hu-HU" altLang="hu-HU" sz="2400" dirty="0" err="1"/>
              <a:t>jelenbeli</a:t>
            </a:r>
            <a:r>
              <a:rPr lang="hu-HU" altLang="hu-HU" sz="2400" dirty="0"/>
              <a:t> léthelyzet: lelki béke, sztoikus nyugalom</a:t>
            </a:r>
          </a:p>
          <a:p>
            <a:r>
              <a:rPr lang="hu-HU" altLang="hu-HU" sz="2400" dirty="0"/>
              <a:t>(6-7. vsz.) költészet szerepe: </a:t>
            </a:r>
            <a:r>
              <a:rPr lang="hu-HU" altLang="hu-HU" sz="2400" dirty="0" smtClean="0"/>
              <a:t>Múzsa </a:t>
            </a:r>
            <a:r>
              <a:rPr lang="hu-HU" altLang="hu-HU" sz="2400" dirty="0"/>
              <a:t>(</a:t>
            </a:r>
            <a:r>
              <a:rPr lang="hu-HU" altLang="hu-HU" sz="2400" dirty="0" err="1"/>
              <a:t>Camoena</a:t>
            </a:r>
            <a:r>
              <a:rPr lang="hu-HU" altLang="hu-HU" sz="2400" dirty="0"/>
              <a:t>) vigasztalása</a:t>
            </a:r>
          </a:p>
          <a:p>
            <a:r>
              <a:rPr lang="hu-HU" altLang="hu-HU" sz="2400" dirty="0"/>
              <a:t>értékszembesítés: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u-HU" altLang="hu-HU" dirty="0"/>
              <a:t>eszmények („virány”) ↔ valóság („vadon”)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u-HU" altLang="hu-HU" dirty="0"/>
              <a:t>„boldog megelégedés” ↔ elfojtott elégedetlenség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altLang="hu-HU" sz="3200" b="1" i="1" dirty="0">
                <a:latin typeface="Bookman Old Style" panose="02050604050505020204" pitchFamily="18" charset="0"/>
              </a:rPr>
              <a:t>Osztályrészem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743926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dirty="0" smtClean="0">
                <a:latin typeface="Bookman Old Style" panose="02050604050505020204" pitchFamily="18" charset="0"/>
              </a:rPr>
              <a:t>2) Elégiák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073352"/>
          </a:xfrm>
        </p:spPr>
        <p:txBody>
          <a:bodyPr>
            <a:normAutofit fontScale="85000" lnSpcReduction="10000"/>
          </a:bodyPr>
          <a:lstStyle/>
          <a:p>
            <a:r>
              <a:rPr lang="hu-HU" altLang="hu-HU" dirty="0" smtClean="0"/>
              <a:t>Niklára való átköltözése után: elhatalmasodó kedélybetegség</a:t>
            </a:r>
          </a:p>
          <a:p>
            <a:r>
              <a:rPr lang="hu-HU" altLang="hu-HU" dirty="0" smtClean="0"/>
              <a:t>témák: idő múlása, sivár és magányos élet, mulandóság</a:t>
            </a:r>
          </a:p>
          <a:p>
            <a:endParaRPr lang="hu-HU" altLang="hu-HU" dirty="0"/>
          </a:p>
          <a:p>
            <a:pPr marL="0" indent="0">
              <a:buNone/>
            </a:pPr>
            <a:r>
              <a:rPr lang="hu-HU" altLang="hu-HU" sz="3800" b="1" i="1" dirty="0">
                <a:latin typeface="Bookman Old Style" panose="02050604050505020204" pitchFamily="18" charset="0"/>
              </a:rPr>
              <a:t>A közelítő tél</a:t>
            </a:r>
            <a:endParaRPr lang="hu-HU" altLang="hu-HU" sz="3800" dirty="0" smtClean="0">
              <a:latin typeface="Bookman Old Style" panose="02050604050505020204" pitchFamily="18" charset="0"/>
            </a:endParaRPr>
          </a:p>
          <a:p>
            <a:r>
              <a:rPr lang="hu-HU" altLang="hu-HU" dirty="0" smtClean="0"/>
              <a:t>(</a:t>
            </a:r>
            <a:r>
              <a:rPr lang="hu-HU" altLang="hu-HU" dirty="0"/>
              <a:t>1-3. vsz.) természetleírás: őszi táj (</a:t>
            </a:r>
            <a:r>
              <a:rPr lang="hu-HU" altLang="hu-HU" dirty="0" err="1"/>
              <a:t>niklai</a:t>
            </a:r>
            <a:r>
              <a:rPr lang="hu-HU" altLang="hu-HU" dirty="0"/>
              <a:t> környezet) ~ piktúra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u-HU" altLang="hu-HU" sz="2600" dirty="0"/>
              <a:t>közelitől a távoli felé (liget → hegy)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u-HU" altLang="hu-HU" sz="2600" dirty="0"/>
              <a:t>negatív festés </a:t>
            </a:r>
            <a:r>
              <a:rPr lang="hu-HU" altLang="hu-HU" sz="2600" dirty="0" smtClean="0"/>
              <a:t>túlsúlya (tagadó és elmúlást kifejező igék)</a:t>
            </a:r>
            <a:endParaRPr lang="hu-HU" altLang="hu-HU" sz="26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hu-HU" altLang="hu-HU" sz="2600" dirty="0"/>
              <a:t>szín- és fényhatások, hangszimbolika, hangutánzó, hangulatfestő szavak, szinesztéziák</a:t>
            </a:r>
          </a:p>
          <a:p>
            <a:r>
              <a:rPr lang="hu-HU" altLang="hu-HU" dirty="0"/>
              <a:t>(4. vsz.) filozófiai általánosítás: „a szárnyas idő hirtelen elrepül”, mulandóság ~ szentencia</a:t>
            </a:r>
          </a:p>
          <a:p>
            <a:r>
              <a:rPr lang="hu-HU" altLang="hu-HU" dirty="0"/>
              <a:t>(5-6. vsz.) saját </a:t>
            </a:r>
            <a:r>
              <a:rPr lang="hu-HU" altLang="hu-HU" dirty="0" smtClean="0"/>
              <a:t>életére, személyes sorsára </a:t>
            </a:r>
            <a:r>
              <a:rPr lang="hu-HU" altLang="hu-HU" dirty="0"/>
              <a:t>vonatkoztatja</a:t>
            </a:r>
            <a:r>
              <a:rPr lang="hu-HU" altLang="hu-HU" dirty="0" smtClean="0"/>
              <a:t>:     ifjúság </a:t>
            </a:r>
            <a:r>
              <a:rPr lang="hu-HU" altLang="hu-HU" dirty="0"/>
              <a:t>elmúlása → a természeti kép lelki tájjá válik</a:t>
            </a:r>
          </a:p>
          <a:p>
            <a:endParaRPr lang="hu-HU" altLang="hu-HU" dirty="0" smtClean="0"/>
          </a:p>
          <a:p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25551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457200" y="620713"/>
            <a:ext cx="8435280" cy="5505450"/>
          </a:xfrm>
        </p:spPr>
        <p:txBody>
          <a:bodyPr>
            <a:normAutofit lnSpcReduction="10000"/>
          </a:bodyPr>
          <a:lstStyle/>
          <a:p>
            <a:r>
              <a:rPr lang="hu-HU" altLang="hu-HU" sz="2400" dirty="0" smtClean="0"/>
              <a:t>mulandóság:</a:t>
            </a:r>
          </a:p>
          <a:p>
            <a:pPr marL="822960" lvl="1" indent="-457200">
              <a:buFont typeface="+mj-lt"/>
              <a:buAutoNum type="arabicPeriod"/>
            </a:pPr>
            <a:r>
              <a:rPr lang="hu-HU" altLang="hu-HU" sz="2200" dirty="0" smtClean="0"/>
              <a:t>természeti jelenség</a:t>
            </a:r>
          </a:p>
          <a:p>
            <a:pPr marL="822960" lvl="1" indent="-457200">
              <a:buFont typeface="+mj-lt"/>
              <a:buAutoNum type="arabicPeriod"/>
            </a:pPr>
            <a:r>
              <a:rPr lang="hu-HU" altLang="hu-HU" sz="2200" dirty="0" smtClean="0"/>
              <a:t>egyetemes törvényszerűség</a:t>
            </a:r>
          </a:p>
          <a:p>
            <a:pPr marL="822960" lvl="1" indent="-457200">
              <a:buFont typeface="+mj-lt"/>
              <a:buAutoNum type="arabicPeriod"/>
            </a:pPr>
            <a:r>
              <a:rPr lang="hu-HU" altLang="hu-HU" sz="2200" dirty="0" smtClean="0"/>
              <a:t>egyéni élmény</a:t>
            </a:r>
          </a:p>
          <a:p>
            <a:r>
              <a:rPr lang="hu-HU" altLang="hu-HU" sz="2400" dirty="0" smtClean="0"/>
              <a:t>idő- és értékszembesítés: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u-HU" altLang="hu-HU" sz="2200" dirty="0" smtClean="0"/>
              <a:t>idilli, értéktelített múlt ↔ sivár, értékhiányos jelen</a:t>
            </a:r>
          </a:p>
          <a:p>
            <a:r>
              <a:rPr lang="hu-HU" altLang="hu-HU" sz="2400" dirty="0" smtClean="0"/>
              <a:t>természet ciklikussága ↔ élet egyszerisége → a természet és az emberi élet párhuzama megszakad, a fiatalság nem tér vissza többé, az embernek nem lehet új tavasza               (Lolli ~ szerelem jelképe)</a:t>
            </a:r>
          </a:p>
          <a:p>
            <a:r>
              <a:rPr lang="hu-HU" altLang="hu-HU" sz="2400" dirty="0" smtClean="0"/>
              <a:t>klasszicizmus: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u-HU" altLang="hu-HU" sz="2200" dirty="0" smtClean="0"/>
              <a:t>világos szerkezet, versforma (</a:t>
            </a:r>
            <a:r>
              <a:rPr lang="hu-HU" altLang="hu-HU" sz="2200" dirty="0" err="1" smtClean="0"/>
              <a:t>aszklépiadészi</a:t>
            </a:r>
            <a:r>
              <a:rPr lang="hu-HU" altLang="hu-HU" sz="2200" dirty="0" smtClean="0"/>
              <a:t> strófa), antik utalások</a:t>
            </a:r>
          </a:p>
          <a:p>
            <a:r>
              <a:rPr lang="hu-HU" altLang="hu-HU" sz="2400" dirty="0" smtClean="0"/>
              <a:t>romantika: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u-HU" altLang="hu-HU" sz="2200" dirty="0" smtClean="0"/>
              <a:t>mondanivaló (</a:t>
            </a:r>
            <a:r>
              <a:rPr lang="hu-HU" altLang="hu-HU" sz="2200" dirty="0"/>
              <a:t>eszmények ↔ </a:t>
            </a:r>
            <a:r>
              <a:rPr lang="hu-HU" altLang="hu-HU" sz="2200" dirty="0" smtClean="0"/>
              <a:t>valóság), személyesség, képalkotás</a:t>
            </a:r>
          </a:p>
          <a:p>
            <a:endParaRPr lang="hu-HU" altLang="hu-HU" sz="2800" dirty="0" smtClean="0"/>
          </a:p>
        </p:txBody>
      </p:sp>
    </p:spTree>
    <p:extLst>
      <p:ext uri="{BB962C8B-B14F-4D97-AF65-F5344CB8AC3E}">
        <p14:creationId xmlns:p14="http://schemas.microsoft.com/office/powerpoint/2010/main" val="1560633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u-HU" sz="2400" i="1" dirty="0"/>
              <a:t>Mennyiben felel meg a vers a címben megjelölt műfajnak</a:t>
            </a:r>
            <a:r>
              <a:rPr lang="hu-HU" sz="2400" i="1" dirty="0" smtClean="0"/>
              <a:t>? Milyen műfaj(ok) sajátosságait fedezhetjük még fel benne?</a:t>
            </a:r>
            <a:endParaRPr lang="hu-HU" sz="2400" dirty="0"/>
          </a:p>
          <a:p>
            <a:pPr marL="457200" indent="-457200">
              <a:buFont typeface="+mj-lt"/>
              <a:buAutoNum type="arabicPeriod"/>
            </a:pPr>
            <a:r>
              <a:rPr lang="hu-HU" sz="2400" i="1" dirty="0"/>
              <a:t>Mi a levél tárgya? Mennyiben tartja magát a beszélő ehhez a tárgyhoz? Hol történik témaváltás?</a:t>
            </a:r>
            <a:endParaRPr lang="hu-HU" sz="2400" dirty="0"/>
          </a:p>
          <a:p>
            <a:pPr marL="457200" indent="-457200">
              <a:buFont typeface="+mj-lt"/>
              <a:buAutoNum type="arabicPeriod"/>
            </a:pPr>
            <a:r>
              <a:rPr lang="hu-HU" sz="2400" i="1" dirty="0"/>
              <a:t>Hogyan jellemezhető a lírai én élethelyzete? </a:t>
            </a:r>
            <a:r>
              <a:rPr lang="hu-HU" sz="2400" i="1" dirty="0" smtClean="0"/>
              <a:t>Milyen gondolatok foglalkoztatják? Mi </a:t>
            </a:r>
            <a:r>
              <a:rPr lang="hu-HU" sz="2400" i="1" dirty="0"/>
              <a:t>nyújt vigaszt számára?</a:t>
            </a:r>
            <a:endParaRPr lang="hu-HU" sz="2400" dirty="0"/>
          </a:p>
          <a:p>
            <a:pPr marL="457200" indent="-457200">
              <a:buFont typeface="+mj-lt"/>
              <a:buAutoNum type="arabicPeriod"/>
            </a:pPr>
            <a:r>
              <a:rPr lang="hu-HU" sz="2400" i="1" dirty="0"/>
              <a:t>Hogyan értelmezi át az utolsó versszak az addigi </a:t>
            </a:r>
            <a:r>
              <a:rPr lang="hu-HU" sz="2400" i="1" dirty="0" smtClean="0"/>
              <a:t>helyzetleírást? </a:t>
            </a:r>
            <a:r>
              <a:rPr lang="hu-HU" sz="2400" i="1" dirty="0"/>
              <a:t>Hol fordultak elő korábban – más formában – a záró strófa motívumai?</a:t>
            </a:r>
            <a:endParaRPr lang="hu-HU" sz="2400" dirty="0"/>
          </a:p>
          <a:p>
            <a:pPr marL="457200" indent="-457200">
              <a:buFont typeface="+mj-lt"/>
              <a:buAutoNum type="arabicPeriod"/>
            </a:pPr>
            <a:r>
              <a:rPr lang="hu-HU" sz="2400" i="1" dirty="0"/>
              <a:t>Melyik irányzathoz áll közelebb a vers: a klasszicizmushoz vagy a romantikához?</a:t>
            </a:r>
            <a:endParaRPr lang="hu-HU" sz="2400" dirty="0"/>
          </a:p>
          <a:p>
            <a:pPr marL="514350" indent="-514350">
              <a:buFont typeface="+mj-lt"/>
              <a:buAutoNum type="arabicPeriod"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>
                <a:latin typeface="Bookman Old Style" panose="02050604050505020204" pitchFamily="18" charset="0"/>
              </a:rPr>
              <a:t>Levéltöredék </a:t>
            </a:r>
            <a:r>
              <a:rPr lang="hu-HU" sz="3200" b="1" i="1" dirty="0" err="1">
                <a:latin typeface="Bookman Old Style" panose="02050604050505020204" pitchFamily="18" charset="0"/>
              </a:rPr>
              <a:t>barátnémhoz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2930416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u-HU" sz="2200" dirty="0"/>
              <a:t>műfajjelölő cím: „levéltöredék” → episztolaként indul, de önjellemzésbe, létösszegzésbe fordul át → valójában elégia</a:t>
            </a:r>
          </a:p>
          <a:p>
            <a:pPr lvl="0"/>
            <a:r>
              <a:rPr lang="hu-HU" sz="2200" dirty="0"/>
              <a:t>keresztrímes, ütemhangsúlyos </a:t>
            </a:r>
            <a:r>
              <a:rPr lang="hu-HU" sz="2200" dirty="0" smtClean="0"/>
              <a:t>felező 12-es</a:t>
            </a:r>
            <a:endParaRPr lang="hu-HU" sz="2200" dirty="0"/>
          </a:p>
          <a:p>
            <a:r>
              <a:rPr lang="hu-HU" sz="2200" dirty="0"/>
              <a:t>lezárt, szimmetrikus szerkezet: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u-HU" sz="2200" dirty="0"/>
              <a:t>(1. vsz.) megszólítás, tárgymegjelölés: beszélő magánya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u-HU" sz="2200" dirty="0"/>
              <a:t>(2-4. vsz.) kifejtés</a:t>
            </a:r>
          </a:p>
          <a:p>
            <a:pPr marL="365760" lvl="1" indent="0">
              <a:buNone/>
            </a:pPr>
            <a:r>
              <a:rPr lang="hu-HU" sz="2200" dirty="0"/>
              <a:t>	a) külső élet/hangulatkép: egy szüreti este leírása</a:t>
            </a:r>
          </a:p>
          <a:p>
            <a:pPr marL="365760" lvl="1" indent="0">
              <a:buNone/>
            </a:pPr>
            <a:r>
              <a:rPr lang="hu-HU" sz="2200" dirty="0"/>
              <a:t>	b) belső lélekrajz: ábrándozás egy „szebb lelki világról”, az 	eltűnt örömökről → külső elemek </a:t>
            </a:r>
            <a:r>
              <a:rPr lang="hu-HU" sz="2200" dirty="0" err="1"/>
              <a:t>metaforizációja</a:t>
            </a:r>
            <a:endParaRPr lang="hu-HU" sz="22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hu-HU" sz="2200" dirty="0"/>
              <a:t>(5. vsz.) összegzés: általános létösszegzés, létértelmezés: értékek mulandósága, szerelem és költészet vigasztalása</a:t>
            </a:r>
          </a:p>
          <a:p>
            <a:pPr lvl="0"/>
            <a:r>
              <a:rPr lang="hu-HU" sz="2200" dirty="0"/>
              <a:t>tárgyias helyzetleírás, életkép 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hu-HU" sz="2200" dirty="0"/>
              <a:t> lírai önarckép, jelkép</a:t>
            </a:r>
          </a:p>
          <a:p>
            <a:pPr lvl="0"/>
            <a:r>
              <a:rPr lang="hu-HU" sz="2200" dirty="0"/>
              <a:t>romantika: műfaji határok átlépése, személyesség, </a:t>
            </a:r>
            <a:r>
              <a:rPr lang="hu-HU" sz="2200" dirty="0" err="1"/>
              <a:t>metaforizáció</a:t>
            </a:r>
            <a:endParaRPr lang="hu-HU" sz="2200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>
                <a:latin typeface="Bookman Old Style" panose="02050604050505020204" pitchFamily="18" charset="0"/>
              </a:rPr>
              <a:t>Levéltöredék </a:t>
            </a:r>
            <a:r>
              <a:rPr lang="hu-HU" sz="3200" b="1" i="1" dirty="0" err="1">
                <a:latin typeface="Bookman Old Style" panose="02050604050505020204" pitchFamily="18" charset="0"/>
              </a:rPr>
              <a:t>barátnémhoz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186011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800" b="1" i="1" dirty="0" err="1"/>
              <a:t>Dukai</a:t>
            </a:r>
            <a:r>
              <a:rPr lang="hu-HU" sz="2800" b="1" i="1" dirty="0"/>
              <a:t> Takács Judithoz</a:t>
            </a:r>
            <a:endParaRPr lang="hu-HU" sz="2800" dirty="0"/>
          </a:p>
          <a:p>
            <a:r>
              <a:rPr lang="hu-HU" sz="2400" dirty="0" smtClean="0"/>
              <a:t>költőnő</a:t>
            </a:r>
            <a:r>
              <a:rPr lang="hu-HU" sz="2400" dirty="0"/>
              <a:t>, Berzsenyi feleségének unokahúga</a:t>
            </a:r>
          </a:p>
          <a:p>
            <a:r>
              <a:rPr lang="hu-HU" sz="2400" dirty="0" smtClean="0"/>
              <a:t>férfiak </a:t>
            </a:r>
            <a:r>
              <a:rPr lang="hu-HU" sz="2400" dirty="0"/>
              <a:t>és nők viszonya, nők helye a társadalomban</a:t>
            </a:r>
          </a:p>
          <a:p>
            <a:pPr marL="0" indent="0">
              <a:buNone/>
            </a:pPr>
            <a:r>
              <a:rPr lang="hu-HU" dirty="0"/>
              <a:t> </a:t>
            </a:r>
          </a:p>
          <a:p>
            <a:pPr marL="0" indent="0">
              <a:buNone/>
            </a:pPr>
            <a:r>
              <a:rPr lang="hu-HU" sz="2800" b="1" i="1" dirty="0"/>
              <a:t>Pesti Magyar Társasághoz</a:t>
            </a:r>
            <a:endParaRPr lang="hu-HU" sz="2800" dirty="0"/>
          </a:p>
          <a:p>
            <a:r>
              <a:rPr lang="hu-HU" sz="2400" dirty="0" smtClean="0"/>
              <a:t>a </a:t>
            </a:r>
            <a:r>
              <a:rPr lang="hu-HU" sz="2400" dirty="0"/>
              <a:t>felvilágosult eszmék köszöntése</a:t>
            </a:r>
          </a:p>
          <a:p>
            <a:r>
              <a:rPr lang="hu-HU" sz="2400" dirty="0" smtClean="0"/>
              <a:t> </a:t>
            </a:r>
            <a:r>
              <a:rPr lang="hu-HU" sz="2400" dirty="0"/>
              <a:t>tudás (kevesek) ↔ </a:t>
            </a:r>
            <a:r>
              <a:rPr lang="hu-HU" sz="2400" dirty="0" smtClean="0"/>
              <a:t>tudatlanság, vakhit </a:t>
            </a:r>
            <a:r>
              <a:rPr lang="hu-HU" sz="2400" dirty="0"/>
              <a:t>(tömegek)</a:t>
            </a:r>
          </a:p>
          <a:p>
            <a:r>
              <a:rPr lang="hu-HU" sz="2400" dirty="0" smtClean="0"/>
              <a:t>az </a:t>
            </a:r>
            <a:r>
              <a:rPr lang="hu-HU" sz="2400" dirty="0"/>
              <a:t>ész diadalának, egy jobb kor eljövetelének reménye</a:t>
            </a:r>
          </a:p>
          <a:p>
            <a:endParaRPr lang="hu-HU" sz="22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latin typeface="Bookman Old Style" panose="02050604050505020204" pitchFamily="18" charset="0"/>
              </a:rPr>
              <a:t>3) Episztolák</a:t>
            </a:r>
            <a:endParaRPr lang="hu-HU" sz="32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590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95536" y="332656"/>
            <a:ext cx="8424936" cy="6336704"/>
          </a:xfrm>
        </p:spPr>
        <p:txBody>
          <a:bodyPr numCol="2" spcCol="720000">
            <a:normAutofit fontScale="25000" lnSpcReduction="20000"/>
          </a:bodyPr>
          <a:lstStyle/>
          <a:p>
            <a:pPr marL="0" indent="0">
              <a:buNone/>
            </a:pPr>
            <a:r>
              <a:rPr lang="hu-HU" sz="6800" dirty="0" smtClean="0"/>
              <a:t>Ki </a:t>
            </a:r>
            <a:r>
              <a:rPr lang="hu-HU" sz="6800" dirty="0" err="1" smtClean="0"/>
              <a:t>kétli</a:t>
            </a:r>
            <a:r>
              <a:rPr lang="hu-HU" sz="6800" dirty="0" smtClean="0"/>
              <a:t> s kérdi, hogy csak a dicső ész</a:t>
            </a:r>
            <a:br>
              <a:rPr lang="hu-HU" sz="6800" dirty="0" smtClean="0"/>
            </a:br>
            <a:r>
              <a:rPr lang="hu-HU" sz="6800" dirty="0" smtClean="0"/>
              <a:t>Emel ki minket a barmok sorából?</a:t>
            </a:r>
            <a:br>
              <a:rPr lang="hu-HU" sz="6800" dirty="0" smtClean="0"/>
            </a:br>
            <a:r>
              <a:rPr lang="hu-HU" sz="6800" dirty="0" smtClean="0"/>
              <a:t>Ki </a:t>
            </a:r>
            <a:r>
              <a:rPr lang="hu-HU" sz="6800" dirty="0" err="1" smtClean="0"/>
              <a:t>kétli</a:t>
            </a:r>
            <a:r>
              <a:rPr lang="hu-HU" sz="6800" dirty="0" smtClean="0"/>
              <a:t> azt, hogy minden érdemünk,</a:t>
            </a:r>
            <a:br>
              <a:rPr lang="hu-HU" sz="6800" dirty="0" smtClean="0"/>
            </a:br>
            <a:r>
              <a:rPr lang="hu-HU" sz="6800" dirty="0" smtClean="0"/>
              <a:t>Minden szerencsénk ezzel nő s hanyatlik?</a:t>
            </a:r>
            <a:br>
              <a:rPr lang="hu-HU" sz="6800" dirty="0" smtClean="0"/>
            </a:br>
            <a:r>
              <a:rPr lang="hu-HU" sz="6800" dirty="0" smtClean="0"/>
              <a:t> </a:t>
            </a:r>
          </a:p>
          <a:p>
            <a:pPr marL="0" indent="0">
              <a:buNone/>
            </a:pPr>
            <a:r>
              <a:rPr lang="hu-HU" sz="6800" dirty="0" smtClean="0"/>
              <a:t>Az ész az isten, </a:t>
            </a:r>
            <a:r>
              <a:rPr lang="hu-HU" sz="6800" dirty="0" err="1" smtClean="0"/>
              <a:t>melly</a:t>
            </a:r>
            <a:r>
              <a:rPr lang="hu-HU" sz="6800" dirty="0" smtClean="0"/>
              <a:t> minket vezet,</a:t>
            </a:r>
            <a:br>
              <a:rPr lang="hu-HU" sz="6800" dirty="0" smtClean="0"/>
            </a:br>
            <a:r>
              <a:rPr lang="hu-HU" sz="6800" dirty="0" smtClean="0"/>
              <a:t>Az ő szavára minden meghajul,</a:t>
            </a:r>
            <a:br>
              <a:rPr lang="hu-HU" sz="6800" dirty="0" smtClean="0"/>
            </a:br>
            <a:r>
              <a:rPr lang="hu-HU" sz="6800" dirty="0" smtClean="0"/>
              <a:t>Hegyek lehullnak s olvadnak vizekké,</a:t>
            </a:r>
            <a:br>
              <a:rPr lang="hu-HU" sz="6800" dirty="0" smtClean="0"/>
            </a:br>
            <a:r>
              <a:rPr lang="hu-HU" sz="6800" dirty="0" smtClean="0"/>
              <a:t>S örök helyéből a tenger kikél;</a:t>
            </a:r>
            <a:br>
              <a:rPr lang="hu-HU" sz="6800" dirty="0" smtClean="0"/>
            </a:br>
            <a:r>
              <a:rPr lang="hu-HU" sz="6800" dirty="0" smtClean="0"/>
              <a:t>Ez alkot minden szépet és dicsőt,</a:t>
            </a:r>
            <a:br>
              <a:rPr lang="hu-HU" sz="6800" dirty="0" smtClean="0"/>
            </a:br>
            <a:r>
              <a:rPr lang="hu-HU" sz="6800" dirty="0" smtClean="0"/>
              <a:t>Az egyes embert, mint a milliókat,</a:t>
            </a:r>
            <a:br>
              <a:rPr lang="hu-HU" sz="6800" dirty="0" smtClean="0"/>
            </a:br>
            <a:r>
              <a:rPr lang="hu-HU" sz="6800" dirty="0" smtClean="0"/>
              <a:t>Ez áldja s égi boldogságra inti.</a:t>
            </a:r>
            <a:br>
              <a:rPr lang="hu-HU" sz="6800" dirty="0" smtClean="0"/>
            </a:br>
            <a:r>
              <a:rPr lang="hu-HU" sz="6800" dirty="0" smtClean="0"/>
              <a:t> </a:t>
            </a:r>
          </a:p>
          <a:p>
            <a:pPr marL="0" indent="0">
              <a:buNone/>
            </a:pPr>
            <a:r>
              <a:rPr lang="hu-HU" sz="6800" dirty="0" smtClean="0"/>
              <a:t>Miért utálja hát szövétnekét</a:t>
            </a:r>
            <a:br>
              <a:rPr lang="hu-HU" sz="6800" dirty="0" smtClean="0"/>
            </a:br>
            <a:r>
              <a:rPr lang="hu-HU" sz="6800" dirty="0" smtClean="0"/>
              <a:t>Az ember, és mért nem terjeszti fényét</a:t>
            </a:r>
            <a:br>
              <a:rPr lang="hu-HU" sz="6800" dirty="0" smtClean="0"/>
            </a:br>
            <a:r>
              <a:rPr lang="hu-HU" sz="6800" dirty="0" smtClean="0"/>
              <a:t>A vak halandók néma éjjelén?</a:t>
            </a:r>
          </a:p>
          <a:p>
            <a:pPr marL="0" indent="0">
              <a:buNone/>
            </a:pPr>
            <a:r>
              <a:rPr lang="hu-HU" sz="6800" dirty="0" smtClean="0"/>
              <a:t>(…)</a:t>
            </a:r>
          </a:p>
          <a:p>
            <a:pPr marL="0" indent="0">
              <a:buNone/>
            </a:pPr>
            <a:r>
              <a:rPr lang="hu-HU" sz="6800" dirty="0" smtClean="0"/>
              <a:t>Hol van tehát a józan értelem,</a:t>
            </a:r>
            <a:br>
              <a:rPr lang="hu-HU" sz="6800" dirty="0" smtClean="0"/>
            </a:br>
            <a:r>
              <a:rPr lang="hu-HU" sz="6800" dirty="0" smtClean="0"/>
              <a:t>Hol a tudósok annyi izzadása?</a:t>
            </a:r>
            <a:br>
              <a:rPr lang="hu-HU" sz="6800" dirty="0" smtClean="0"/>
            </a:br>
            <a:r>
              <a:rPr lang="hu-HU" sz="6800" dirty="0" smtClean="0"/>
              <a:t>Remélhetünk-e </a:t>
            </a:r>
            <a:r>
              <a:rPr lang="hu-HU" sz="6800" dirty="0" err="1" smtClean="0"/>
              <a:t>vajjon</a:t>
            </a:r>
            <a:r>
              <a:rPr lang="hu-HU" sz="6800" dirty="0" smtClean="0"/>
              <a:t> jobb világot?</a:t>
            </a:r>
            <a:br>
              <a:rPr lang="hu-HU" sz="6800" dirty="0" smtClean="0"/>
            </a:br>
            <a:r>
              <a:rPr lang="hu-HU" sz="6800" dirty="0" smtClean="0"/>
              <a:t>Gyaníthatunk-e </a:t>
            </a:r>
            <a:r>
              <a:rPr lang="hu-HU" sz="6800" dirty="0" err="1" smtClean="0"/>
              <a:t>olly</a:t>
            </a:r>
            <a:r>
              <a:rPr lang="hu-HU" sz="6800" dirty="0" smtClean="0"/>
              <a:t> időt, mikor</a:t>
            </a:r>
            <a:br>
              <a:rPr lang="hu-HU" sz="6800" dirty="0" smtClean="0"/>
            </a:br>
            <a:r>
              <a:rPr lang="hu-HU" sz="6800" dirty="0" smtClean="0"/>
              <a:t>Az ész világa minden népeket</a:t>
            </a:r>
            <a:br>
              <a:rPr lang="hu-HU" sz="6800" dirty="0" smtClean="0"/>
            </a:br>
            <a:r>
              <a:rPr lang="hu-HU" sz="6800" dirty="0" smtClean="0"/>
              <a:t>Megjózanít és </a:t>
            </a:r>
            <a:r>
              <a:rPr lang="hu-HU" sz="6800" dirty="0" err="1" smtClean="0"/>
              <a:t>öszveegyesít</a:t>
            </a:r>
            <a:r>
              <a:rPr lang="hu-HU" sz="6800" dirty="0" smtClean="0"/>
              <a:t>,</a:t>
            </a:r>
            <a:br>
              <a:rPr lang="hu-HU" sz="6800" dirty="0" smtClean="0"/>
            </a:br>
            <a:r>
              <a:rPr lang="hu-HU" sz="6800" dirty="0" smtClean="0"/>
              <a:t>S kiirt </a:t>
            </a:r>
            <a:r>
              <a:rPr lang="hu-HU" sz="6800" dirty="0" err="1" smtClean="0"/>
              <a:t>közűlünk</a:t>
            </a:r>
            <a:r>
              <a:rPr lang="hu-HU" sz="6800" dirty="0" smtClean="0"/>
              <a:t> minden bűnt s gonoszt?</a:t>
            </a:r>
          </a:p>
          <a:p>
            <a:pPr marL="0" indent="0">
              <a:buNone/>
            </a:pPr>
            <a:endParaRPr lang="hu-HU" sz="7200" dirty="0" smtClean="0"/>
          </a:p>
          <a:p>
            <a:pPr marL="0" indent="0">
              <a:buNone/>
            </a:pPr>
            <a:endParaRPr lang="hu-HU" sz="7200" dirty="0"/>
          </a:p>
          <a:p>
            <a:pPr marL="0" indent="0">
              <a:buNone/>
            </a:pPr>
            <a:endParaRPr lang="hu-HU" sz="7200" dirty="0" smtClean="0"/>
          </a:p>
          <a:p>
            <a:pPr marL="0" indent="0">
              <a:buNone/>
            </a:pPr>
            <a:endParaRPr lang="hu-HU" sz="7200" dirty="0" smtClean="0"/>
          </a:p>
          <a:p>
            <a:pPr marL="0" indent="0">
              <a:buNone/>
            </a:pPr>
            <a:r>
              <a:rPr lang="hu-HU" sz="6800" dirty="0" smtClean="0"/>
              <a:t>Hogy a szelíden érző szépnemet</a:t>
            </a:r>
            <a:br>
              <a:rPr lang="hu-HU" sz="6800" dirty="0" smtClean="0"/>
            </a:br>
            <a:r>
              <a:rPr lang="hu-HU" sz="6800" dirty="0" smtClean="0"/>
              <a:t>Letiltva minden főbb pályáiról,</a:t>
            </a:r>
            <a:br>
              <a:rPr lang="hu-HU" sz="6800" dirty="0" smtClean="0"/>
            </a:br>
            <a:r>
              <a:rPr lang="hu-HU" sz="6800" dirty="0" smtClean="0"/>
              <a:t>Guzsalyra, tőre kárhoztatni szokta</a:t>
            </a:r>
            <a:br>
              <a:rPr lang="hu-HU" sz="6800" dirty="0" smtClean="0"/>
            </a:br>
            <a:r>
              <a:rPr lang="hu-HU" sz="6800" dirty="0" smtClean="0"/>
              <a:t>A férjfitörvény, </a:t>
            </a:r>
            <a:r>
              <a:rPr lang="hu-HU" sz="6800" dirty="0" err="1" smtClean="0"/>
              <a:t>vajjon</a:t>
            </a:r>
            <a:r>
              <a:rPr lang="hu-HU" sz="6800" dirty="0" smtClean="0"/>
              <a:t> jól van-e?</a:t>
            </a:r>
            <a:br>
              <a:rPr lang="hu-HU" sz="6800" dirty="0" smtClean="0"/>
            </a:br>
            <a:r>
              <a:rPr lang="hu-HU" sz="6800" dirty="0" smtClean="0"/>
              <a:t>Igen: ha az csak úgy tekintetik,</a:t>
            </a:r>
            <a:br>
              <a:rPr lang="hu-HU" sz="6800" dirty="0" smtClean="0"/>
            </a:br>
            <a:r>
              <a:rPr lang="hu-HU" sz="6800" dirty="0" smtClean="0"/>
              <a:t>Mint ösztöninknek szenvedő edénye</a:t>
            </a:r>
            <a:br>
              <a:rPr lang="hu-HU" sz="6800" dirty="0" smtClean="0"/>
            </a:br>
            <a:r>
              <a:rPr lang="hu-HU" sz="6800" dirty="0" smtClean="0"/>
              <a:t>S nyers kényeinknek játszó eszköze.</a:t>
            </a:r>
            <a:br>
              <a:rPr lang="hu-HU" sz="6800" dirty="0" smtClean="0"/>
            </a:br>
            <a:r>
              <a:rPr lang="hu-HU" sz="4000" dirty="0" smtClean="0"/>
              <a:t> </a:t>
            </a:r>
          </a:p>
          <a:p>
            <a:pPr marL="0" indent="0">
              <a:buNone/>
            </a:pPr>
            <a:r>
              <a:rPr lang="hu-HU" sz="6800" dirty="0" smtClean="0"/>
              <a:t>De hát csak erre </a:t>
            </a:r>
            <a:r>
              <a:rPr lang="hu-HU" sz="6800" dirty="0" err="1" smtClean="0"/>
              <a:t>vagynak</a:t>
            </a:r>
            <a:r>
              <a:rPr lang="hu-HU" sz="6800" dirty="0" smtClean="0"/>
              <a:t>-é teremtve</a:t>
            </a:r>
            <a:br>
              <a:rPr lang="hu-HU" sz="6800" dirty="0" smtClean="0"/>
            </a:br>
            <a:r>
              <a:rPr lang="hu-HU" sz="6800" dirty="0" smtClean="0"/>
              <a:t>Azok, kik embert szülnek és nevelnek;</a:t>
            </a:r>
            <a:br>
              <a:rPr lang="hu-HU" sz="6800" dirty="0" smtClean="0"/>
            </a:br>
            <a:r>
              <a:rPr lang="hu-HU" sz="6800" dirty="0" smtClean="0"/>
              <a:t>Kik életünknek gyönge </a:t>
            </a:r>
            <a:r>
              <a:rPr lang="hu-HU" sz="6800" dirty="0" err="1" smtClean="0"/>
              <a:t>bimbait</a:t>
            </a:r>
            <a:r>
              <a:rPr lang="hu-HU" sz="6800" dirty="0" smtClean="0"/>
              <a:t/>
            </a:r>
            <a:br>
              <a:rPr lang="hu-HU" sz="6800" dirty="0" smtClean="0"/>
            </a:br>
            <a:r>
              <a:rPr lang="hu-HU" sz="6800" dirty="0" smtClean="0"/>
              <a:t>Dajkálva őrzik forró </a:t>
            </a:r>
            <a:r>
              <a:rPr lang="hu-HU" sz="6800" dirty="0" err="1" smtClean="0"/>
              <a:t>keblöken</a:t>
            </a:r>
            <a:r>
              <a:rPr lang="hu-HU" sz="6800" dirty="0" smtClean="0"/>
              <a:t>,</a:t>
            </a:r>
            <a:br>
              <a:rPr lang="hu-HU" sz="6800" dirty="0" smtClean="0"/>
            </a:br>
            <a:r>
              <a:rPr lang="hu-HU" sz="6800" dirty="0" smtClean="0"/>
              <a:t>S </a:t>
            </a:r>
            <a:r>
              <a:rPr lang="hu-HU" sz="6800" dirty="0" err="1" smtClean="0"/>
              <a:t>véröknek</a:t>
            </a:r>
            <a:r>
              <a:rPr lang="hu-HU" sz="6800" dirty="0" smtClean="0"/>
              <a:t> édes nedviből itatják;</a:t>
            </a:r>
            <a:br>
              <a:rPr lang="hu-HU" sz="6800" dirty="0" smtClean="0"/>
            </a:br>
            <a:r>
              <a:rPr lang="hu-HU" sz="6800" dirty="0" smtClean="0"/>
              <a:t>Kik szebb korunknak ékes napjain</a:t>
            </a:r>
            <a:br>
              <a:rPr lang="hu-HU" sz="6800" dirty="0" smtClean="0"/>
            </a:br>
            <a:r>
              <a:rPr lang="hu-HU" sz="6800" dirty="0" smtClean="0"/>
              <a:t>Rózsás kötéllel kapcsolnak magokhoz</a:t>
            </a:r>
            <a:br>
              <a:rPr lang="hu-HU" sz="6800" dirty="0" smtClean="0"/>
            </a:br>
            <a:r>
              <a:rPr lang="hu-HU" sz="6800" dirty="0" smtClean="0"/>
              <a:t>S lelkünket égi érzésben </a:t>
            </a:r>
            <a:r>
              <a:rPr lang="hu-HU" sz="6800" dirty="0" err="1" smtClean="0"/>
              <a:t>feresztik</a:t>
            </a:r>
            <a:r>
              <a:rPr lang="hu-HU" sz="6800" dirty="0" smtClean="0"/>
              <a:t>;</a:t>
            </a:r>
            <a:br>
              <a:rPr lang="hu-HU" sz="6800" dirty="0" smtClean="0"/>
            </a:br>
            <a:r>
              <a:rPr lang="hu-HU" sz="6800" dirty="0" smtClean="0"/>
              <a:t>Kik ősz korunkban reszkető fejünket</a:t>
            </a:r>
            <a:br>
              <a:rPr lang="hu-HU" sz="6800" dirty="0" smtClean="0"/>
            </a:br>
            <a:r>
              <a:rPr lang="hu-HU" sz="6800" dirty="0" smtClean="0"/>
              <a:t>Ismét ölökbe vészik s dajka-karral</a:t>
            </a:r>
            <a:br>
              <a:rPr lang="hu-HU" sz="6800" dirty="0" smtClean="0"/>
            </a:br>
            <a:r>
              <a:rPr lang="hu-HU" sz="6800" dirty="0" smtClean="0"/>
              <a:t>Vezetnek éltünk véghatárihoz,</a:t>
            </a:r>
            <a:br>
              <a:rPr lang="hu-HU" sz="6800" dirty="0" smtClean="0"/>
            </a:br>
            <a:r>
              <a:rPr lang="hu-HU" sz="6800" dirty="0" smtClean="0"/>
              <a:t>S ölelve </a:t>
            </a:r>
            <a:r>
              <a:rPr lang="hu-HU" sz="6800" dirty="0" err="1" smtClean="0"/>
              <a:t>tésznek</a:t>
            </a:r>
            <a:r>
              <a:rPr lang="hu-HU" sz="6800" dirty="0" smtClean="0"/>
              <a:t> a halál ölébe,</a:t>
            </a:r>
            <a:br>
              <a:rPr lang="hu-HU" sz="6800" dirty="0" smtClean="0"/>
            </a:br>
            <a:r>
              <a:rPr lang="hu-HU" sz="6800" dirty="0" smtClean="0"/>
              <a:t>Mig ott is újra vélünk </a:t>
            </a:r>
            <a:r>
              <a:rPr lang="hu-HU" sz="6800" dirty="0" err="1" smtClean="0"/>
              <a:t>egyesűlnek</a:t>
            </a:r>
            <a:r>
              <a:rPr lang="hu-HU" sz="6800" dirty="0" smtClean="0"/>
              <a:t>?</a:t>
            </a:r>
            <a:br>
              <a:rPr lang="hu-HU" sz="6800" dirty="0" smtClean="0"/>
            </a:br>
            <a:r>
              <a:rPr lang="hu-HU" sz="4000" dirty="0" smtClean="0"/>
              <a:t> </a:t>
            </a:r>
          </a:p>
          <a:p>
            <a:pPr marL="0" indent="0">
              <a:buNone/>
            </a:pPr>
            <a:r>
              <a:rPr lang="hu-HU" sz="6800" dirty="0" smtClean="0"/>
              <a:t>Oh, nagy s dicső cél van nekik feladva,</a:t>
            </a:r>
            <a:br>
              <a:rPr lang="hu-HU" sz="6800" dirty="0" smtClean="0"/>
            </a:br>
            <a:r>
              <a:rPr lang="hu-HU" sz="6800" dirty="0" smtClean="0"/>
              <a:t>S </a:t>
            </a:r>
            <a:r>
              <a:rPr lang="hu-HU" sz="6800" dirty="0" err="1" smtClean="0"/>
              <a:t>rendeltetésök</a:t>
            </a:r>
            <a:r>
              <a:rPr lang="hu-HU" sz="6800" dirty="0" smtClean="0"/>
              <a:t> szebb, mint a miénk!</a:t>
            </a:r>
            <a:br>
              <a:rPr lang="hu-HU" sz="6800" dirty="0" smtClean="0"/>
            </a:br>
            <a:r>
              <a:rPr lang="hu-HU" sz="6800" dirty="0" smtClean="0"/>
              <a:t>De mint mehetnek nagy </a:t>
            </a:r>
            <a:r>
              <a:rPr lang="hu-HU" sz="6800" dirty="0" err="1" smtClean="0"/>
              <a:t>pályájokon</a:t>
            </a:r>
            <a:r>
              <a:rPr lang="hu-HU" sz="6800" dirty="0" smtClean="0"/>
              <a:t/>
            </a:r>
            <a:br>
              <a:rPr lang="hu-HU" sz="6800" dirty="0" smtClean="0"/>
            </a:br>
            <a:r>
              <a:rPr lang="hu-HU" sz="6800" dirty="0" smtClean="0"/>
              <a:t>Bevont szemekkel s </a:t>
            </a:r>
            <a:r>
              <a:rPr lang="hu-HU" sz="6800" dirty="0" err="1" smtClean="0"/>
              <a:t>békós</a:t>
            </a:r>
            <a:r>
              <a:rPr lang="hu-HU" sz="6800" dirty="0" smtClean="0"/>
              <a:t> lábakon?</a:t>
            </a:r>
            <a:br>
              <a:rPr lang="hu-HU" sz="6800" dirty="0" smtClean="0"/>
            </a:br>
            <a:r>
              <a:rPr lang="hu-HU" sz="6800" dirty="0" smtClean="0"/>
              <a:t>S </a:t>
            </a:r>
            <a:r>
              <a:rPr lang="hu-HU" sz="6800" dirty="0" err="1" smtClean="0"/>
              <a:t>kivánhatunk</a:t>
            </a:r>
            <a:r>
              <a:rPr lang="hu-HU" sz="6800" dirty="0" smtClean="0"/>
              <a:t>-e </a:t>
            </a:r>
            <a:r>
              <a:rPr lang="hu-HU" sz="6800" dirty="0" err="1" smtClean="0"/>
              <a:t>tőlök</a:t>
            </a:r>
            <a:r>
              <a:rPr lang="hu-HU" sz="6800" dirty="0" smtClean="0"/>
              <a:t> </a:t>
            </a:r>
            <a:r>
              <a:rPr lang="hu-HU" sz="6800" dirty="0" err="1" smtClean="0"/>
              <a:t>olly</a:t>
            </a:r>
            <a:r>
              <a:rPr lang="hu-HU" sz="6800" dirty="0" smtClean="0"/>
              <a:t> csudát,</a:t>
            </a:r>
            <a:br>
              <a:rPr lang="hu-HU" sz="6800" dirty="0" smtClean="0"/>
            </a:br>
            <a:r>
              <a:rPr lang="hu-HU" sz="6800" dirty="0" smtClean="0"/>
              <a:t>Hogy céljainknak megfeleljenek,</a:t>
            </a:r>
            <a:br>
              <a:rPr lang="hu-HU" sz="6800" dirty="0" smtClean="0"/>
            </a:br>
            <a:r>
              <a:rPr lang="hu-HU" sz="6800" dirty="0" smtClean="0"/>
              <a:t>És </a:t>
            </a:r>
            <a:r>
              <a:rPr lang="hu-HU" sz="6800" dirty="0" err="1" smtClean="0"/>
              <a:t>lelkeinkkel</a:t>
            </a:r>
            <a:r>
              <a:rPr lang="hu-HU" sz="6800" dirty="0" smtClean="0"/>
              <a:t> </a:t>
            </a:r>
            <a:r>
              <a:rPr lang="hu-HU" sz="6800" dirty="0" err="1" smtClean="0"/>
              <a:t>öszvezengjenek</a:t>
            </a:r>
            <a:r>
              <a:rPr lang="hu-HU" sz="6800" dirty="0" smtClean="0"/>
              <a:t>,</a:t>
            </a:r>
            <a:br>
              <a:rPr lang="hu-HU" sz="6800" dirty="0" smtClean="0"/>
            </a:br>
            <a:r>
              <a:rPr lang="hu-HU" sz="6800" dirty="0" smtClean="0"/>
              <a:t>Ha őket a vak gyermekségbe zárjuk?</a:t>
            </a:r>
          </a:p>
          <a:p>
            <a:endParaRPr lang="hu-HU" sz="6800" dirty="0"/>
          </a:p>
        </p:txBody>
      </p:sp>
    </p:spTree>
    <p:extLst>
      <p:ext uri="{BB962C8B-B14F-4D97-AF65-F5344CB8AC3E}">
        <p14:creationId xmlns:p14="http://schemas.microsoft.com/office/powerpoint/2010/main" val="3200128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előzmény: Berzsenyi 1813-as fővárosi látogatása</a:t>
            </a:r>
          </a:p>
          <a:p>
            <a:r>
              <a:rPr lang="hu-HU" sz="2400" dirty="0" smtClean="0"/>
              <a:t>válasz </a:t>
            </a:r>
            <a:r>
              <a:rPr lang="hu-HU" sz="2400" dirty="0" err="1"/>
              <a:t>Vitkovics</a:t>
            </a:r>
            <a:r>
              <a:rPr lang="hu-HU" sz="2400" dirty="0"/>
              <a:t> Mihály </a:t>
            </a:r>
            <a:r>
              <a:rPr lang="hu-HU" sz="2400" dirty="0" smtClean="0"/>
              <a:t>egyik </a:t>
            </a:r>
            <a:r>
              <a:rPr lang="hu-HU" sz="2400" dirty="0"/>
              <a:t>episztolájára, melyben a vidéki életet dicséri</a:t>
            </a:r>
            <a:endParaRPr lang="hu-HU" sz="2400" dirty="0"/>
          </a:p>
          <a:p>
            <a:r>
              <a:rPr lang="hu-HU" sz="2400" dirty="0" smtClean="0"/>
              <a:t>közvetlen</a:t>
            </a:r>
            <a:r>
              <a:rPr lang="hu-HU" sz="2400" dirty="0"/>
              <a:t>, bensőséges, baráti hangvétel</a:t>
            </a:r>
          </a:p>
          <a:p>
            <a:r>
              <a:rPr lang="hu-HU" sz="2400" dirty="0" smtClean="0"/>
              <a:t>társasági </a:t>
            </a:r>
            <a:r>
              <a:rPr lang="hu-HU" sz="2400" dirty="0"/>
              <a:t>élet, civilizáció ↔ </a:t>
            </a:r>
            <a:r>
              <a:rPr lang="hu-HU" sz="2400" dirty="0" smtClean="0"/>
              <a:t>falusi-természeti idill, </a:t>
            </a:r>
            <a:r>
              <a:rPr lang="hu-HU" sz="2400" dirty="0" smtClean="0"/>
              <a:t>magány               → </a:t>
            </a:r>
            <a:r>
              <a:rPr lang="hu-HU" sz="2400" dirty="0"/>
              <a:t>Berzsenyi a civilizációt választja, szakítva a korábbi idilli falu- és </a:t>
            </a:r>
            <a:r>
              <a:rPr lang="hu-HU" sz="2400" dirty="0" smtClean="0"/>
              <a:t>parasztképpel (horatiusi </a:t>
            </a:r>
            <a:r>
              <a:rPr lang="hu-HU" sz="2400" dirty="0"/>
              <a:t>vidékkép </a:t>
            </a:r>
            <a:r>
              <a:rPr lang="hu-HU" sz="2400" dirty="0" err="1"/>
              <a:t>újraértelmezése</a:t>
            </a:r>
            <a:r>
              <a:rPr lang="hu-HU" sz="2400" dirty="0"/>
              <a:t>)</a:t>
            </a:r>
          </a:p>
          <a:p>
            <a:r>
              <a:rPr lang="hu-HU" sz="2400" dirty="0" smtClean="0"/>
              <a:t>sztoikus </a:t>
            </a:r>
            <a:r>
              <a:rPr lang="hu-HU" sz="2400" dirty="0"/>
              <a:t>életfilozófia </a:t>
            </a:r>
            <a:r>
              <a:rPr lang="hu-HU" sz="2400" dirty="0" smtClean="0"/>
              <a:t>hangoztatása</a:t>
            </a:r>
            <a:endParaRPr lang="hu-HU" sz="2400" dirty="0"/>
          </a:p>
          <a:p>
            <a:r>
              <a:rPr lang="hu-HU" sz="2400" dirty="0" smtClean="0"/>
              <a:t>kultúrtörténeti </a:t>
            </a:r>
            <a:r>
              <a:rPr lang="hu-HU" sz="2400" dirty="0" smtClean="0"/>
              <a:t>tabló</a:t>
            </a:r>
          </a:p>
          <a:p>
            <a:r>
              <a:rPr lang="hu-HU" sz="2400" dirty="0" smtClean="0"/>
              <a:t>változatos </a:t>
            </a:r>
            <a:r>
              <a:rPr lang="hu-HU" sz="2400" dirty="0"/>
              <a:t>közlésformák: leírás, életkép, értekezés, jellemkép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 err="1">
                <a:effectLst/>
                <a:latin typeface="Bookman Old Style" panose="02050604050505020204" pitchFamily="18" charset="0"/>
              </a:rPr>
              <a:t>Vitkovics</a:t>
            </a:r>
            <a:r>
              <a:rPr lang="hu-HU" sz="3200" b="1" i="1" dirty="0">
                <a:effectLst/>
                <a:latin typeface="Bookman Old Style" panose="02050604050505020204" pitchFamily="18" charset="0"/>
              </a:rPr>
              <a:t> </a:t>
            </a:r>
            <a:r>
              <a:rPr lang="hu-HU" sz="3200" b="1" i="1" dirty="0" smtClean="0">
                <a:effectLst/>
                <a:latin typeface="Bookman Old Style" panose="02050604050505020204" pitchFamily="18" charset="0"/>
              </a:rPr>
              <a:t>Mihályhoz</a:t>
            </a:r>
            <a:endParaRPr lang="hu-HU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61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dirty="0" smtClean="0">
                <a:latin typeface="Bookman Old Style" panose="02050604050505020204" pitchFamily="18" charset="0"/>
              </a:rPr>
              <a:t>Élete</a:t>
            </a:r>
            <a:endParaRPr lang="hu-HU" altLang="hu-HU" sz="3200" dirty="0" smtClean="0">
              <a:latin typeface="Bookman Old Style" panose="02050604050505020204" pitchFamily="18" charset="0"/>
            </a:endParaRPr>
          </a:p>
        </p:txBody>
      </p:sp>
      <p:sp>
        <p:nvSpPr>
          <p:cNvPr id="3481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800" i="1" dirty="0" smtClean="0"/>
              <a:t>Hol és milyen tanulmányokat végzett?</a:t>
            </a:r>
          </a:p>
          <a:p>
            <a:r>
              <a:rPr lang="hu-HU" altLang="hu-HU" sz="2800" i="1" dirty="0" smtClean="0"/>
              <a:t>Kit vesz feleségül?</a:t>
            </a:r>
          </a:p>
          <a:p>
            <a:r>
              <a:rPr lang="hu-HU" altLang="hu-HU" sz="2800" i="1" dirty="0" smtClean="0"/>
              <a:t>Hol tölti élete nagy részét?</a:t>
            </a:r>
          </a:p>
          <a:p>
            <a:r>
              <a:rPr lang="hu-HU" altLang="hu-HU" sz="2800" i="1" dirty="0" smtClean="0"/>
              <a:t>Ki fedezi fel a tehetségét?</a:t>
            </a:r>
          </a:p>
          <a:p>
            <a:r>
              <a:rPr lang="hu-HU" altLang="hu-HU" sz="2800" i="1" dirty="0" smtClean="0"/>
              <a:t>Kiknek a jóvoltából jelennek meg versei 1813-ban?</a:t>
            </a:r>
          </a:p>
          <a:p>
            <a:r>
              <a:rPr lang="hu-HU" altLang="hu-HU" sz="2800" i="1" dirty="0" smtClean="0"/>
              <a:t>Miért romlik meg viszonya Kazinczyval?</a:t>
            </a:r>
          </a:p>
          <a:p>
            <a:r>
              <a:rPr lang="hu-HU" altLang="hu-HU" sz="2800" i="1" dirty="0" smtClean="0"/>
              <a:t>Milyen ember képe bontakozik ki az életrajzból?</a:t>
            </a:r>
          </a:p>
        </p:txBody>
      </p:sp>
    </p:spTree>
    <p:extLst>
      <p:ext uri="{BB962C8B-B14F-4D97-AF65-F5344CB8AC3E}">
        <p14:creationId xmlns:p14="http://schemas.microsoft.com/office/powerpoint/2010/main" val="4025868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89"/>
          </a:xfrm>
        </p:spPr>
        <p:txBody>
          <a:bodyPr/>
          <a:lstStyle/>
          <a:p>
            <a:pPr algn="l"/>
            <a:r>
              <a:rPr lang="hu-HU" altLang="hu-HU" sz="3200" b="1" dirty="0" smtClean="0">
                <a:latin typeface="Bookman Old Style" panose="02050604050505020204" pitchFamily="18" charset="0"/>
              </a:rPr>
              <a:t>Élete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4743"/>
            <a:ext cx="8496300" cy="5472907"/>
          </a:xfrm>
        </p:spPr>
        <p:txBody>
          <a:bodyPr>
            <a:normAutofit fontScale="85000" lnSpcReduction="20000"/>
          </a:bodyPr>
          <a:lstStyle/>
          <a:p>
            <a:r>
              <a:rPr lang="hu-HU" altLang="hu-HU" sz="2800" dirty="0" smtClean="0"/>
              <a:t>gazdálkodó középbirtokos nemesi család</a:t>
            </a:r>
          </a:p>
          <a:p>
            <a:r>
              <a:rPr lang="hu-HU" altLang="hu-HU" sz="2800" dirty="0" smtClean="0"/>
              <a:t>csak 12 évesen kezd iskolába járni Sopronban, de nem fejezi be (közben egy időre katonának áll)</a:t>
            </a:r>
          </a:p>
          <a:p>
            <a:r>
              <a:rPr lang="hu-HU" altLang="hu-HU" sz="2800" dirty="0" smtClean="0"/>
              <a:t>megtanul latinul és németül</a:t>
            </a:r>
          </a:p>
          <a:p>
            <a:r>
              <a:rPr lang="hu-HU" altLang="hu-HU" sz="2800" dirty="0" smtClean="0"/>
              <a:t>feleségül veszi </a:t>
            </a:r>
            <a:r>
              <a:rPr lang="hu-HU" altLang="hu-HU" sz="2800" dirty="0" err="1" smtClean="0"/>
              <a:t>Dukai</a:t>
            </a:r>
            <a:r>
              <a:rPr lang="hu-HU" altLang="hu-HU" sz="2800" dirty="0" smtClean="0"/>
              <a:t> Takács Zsuzsannát</a:t>
            </a:r>
          </a:p>
          <a:p>
            <a:r>
              <a:rPr lang="hu-HU" altLang="hu-HU" sz="2800" dirty="0" smtClean="0"/>
              <a:t>lakhelye </a:t>
            </a:r>
            <a:r>
              <a:rPr lang="hu-HU" altLang="hu-HU" sz="2800" dirty="0" err="1" smtClean="0"/>
              <a:t>Sömjén</a:t>
            </a:r>
            <a:r>
              <a:rPr lang="hu-HU" altLang="hu-HU" sz="2800" dirty="0" smtClean="0"/>
              <a:t>, majd Nikla </a:t>
            </a:r>
            <a:r>
              <a:rPr lang="hu-HU" altLang="hu-HU" sz="2800" dirty="0" smtClean="0">
                <a:cs typeface="Arial" panose="020B0604020202020204" pitchFamily="34" charset="0"/>
              </a:rPr>
              <a:t>→ jómódú gazda</a:t>
            </a:r>
          </a:p>
          <a:p>
            <a:r>
              <a:rPr lang="hu-HU" altLang="hu-HU" sz="2800" dirty="0" smtClean="0">
                <a:cs typeface="Arial" panose="020B0604020202020204" pitchFamily="34" charset="0"/>
              </a:rPr>
              <a:t>barátja, Kis János (evangélikus lelkész és költő) fedezi fel mint költőt, és verseit elküldi Kazinczynak → Berzsenyi és Kazinczy barátsága</a:t>
            </a:r>
          </a:p>
          <a:p>
            <a:r>
              <a:rPr lang="hu-HU" altLang="hu-HU" sz="2800" dirty="0"/>
              <a:t>kevés verset ír (két kötete jelenik meg életében), alig mozdul ki Nikláról („</a:t>
            </a:r>
            <a:r>
              <a:rPr lang="hu-HU" altLang="hu-HU" sz="2800" dirty="0" err="1"/>
              <a:t>niklai</a:t>
            </a:r>
            <a:r>
              <a:rPr lang="hu-HU" altLang="hu-HU" sz="2800" dirty="0"/>
              <a:t> remete”)</a:t>
            </a:r>
          </a:p>
          <a:p>
            <a:r>
              <a:rPr lang="hu-HU" altLang="hu-HU" sz="2800" dirty="0"/>
              <a:t>Kölcsey recenziója (bírálata) a </a:t>
            </a:r>
            <a:r>
              <a:rPr lang="hu-HU" altLang="hu-HU" sz="2800" i="1" dirty="0"/>
              <a:t>Tudományos Gyűjtemény</a:t>
            </a:r>
            <a:r>
              <a:rPr lang="hu-HU" altLang="hu-HU" sz="2800" dirty="0"/>
              <a:t>ben </a:t>
            </a:r>
            <a:r>
              <a:rPr lang="hu-HU" altLang="hu-HU" sz="2800" dirty="0">
                <a:cs typeface="Arial" panose="020B0604020202020204" pitchFamily="34" charset="0"/>
              </a:rPr>
              <a:t>→ megsértődik, Kazinczytól is elhidegül → 8 év múlva válaszol a bírálatra</a:t>
            </a:r>
          </a:p>
          <a:p>
            <a:r>
              <a:rPr lang="hu-HU" altLang="hu-HU" sz="2800" dirty="0">
                <a:cs typeface="Arial" panose="020B0604020202020204" pitchFamily="34" charset="0"/>
              </a:rPr>
              <a:t>irodalmi tanulmányokat </a:t>
            </a:r>
            <a:r>
              <a:rPr lang="hu-HU" altLang="hu-HU" sz="2800" dirty="0" smtClean="0">
                <a:cs typeface="Arial" panose="020B0604020202020204" pitchFamily="34" charset="0"/>
              </a:rPr>
              <a:t>ír, az </a:t>
            </a:r>
            <a:r>
              <a:rPr lang="hu-HU" altLang="hu-HU" sz="2800" dirty="0">
                <a:cs typeface="Arial" panose="020B0604020202020204" pitchFamily="34" charset="0"/>
              </a:rPr>
              <a:t>Akadémia tagja </a:t>
            </a:r>
            <a:r>
              <a:rPr lang="hu-HU" altLang="hu-HU" sz="2800" dirty="0" smtClean="0">
                <a:cs typeface="Arial" panose="020B0604020202020204" pitchFamily="34" charset="0"/>
              </a:rPr>
              <a:t>lesz</a:t>
            </a:r>
            <a:endParaRPr lang="hu-HU" altLang="hu-HU" sz="2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18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886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sz="2800" i="1" dirty="0" smtClean="0"/>
              <a:t>Zúg </a:t>
            </a:r>
            <a:r>
              <a:rPr lang="hu-HU" sz="2800" i="1" dirty="0"/>
              <a:t>immár Boreas a Kemenes fölött,</a:t>
            </a:r>
            <a:br>
              <a:rPr lang="hu-HU" sz="2800" i="1" dirty="0"/>
            </a:br>
            <a:r>
              <a:rPr lang="hu-HU" sz="2800" i="1" dirty="0"/>
              <a:t>Zordon förgetegek rejtik el a napot,</a:t>
            </a:r>
            <a:br>
              <a:rPr lang="hu-HU" sz="2800" i="1" dirty="0"/>
            </a:br>
            <a:r>
              <a:rPr lang="hu-HU" sz="2800" i="1" dirty="0"/>
              <a:t>Nézd, a Ság tetejét hófuvatok fedik,</a:t>
            </a:r>
            <a:br>
              <a:rPr lang="hu-HU" sz="2800" i="1" dirty="0"/>
            </a:br>
            <a:r>
              <a:rPr lang="hu-HU" sz="2800" i="1" dirty="0"/>
              <a:t>S minden bús telelésre dőlt.</a:t>
            </a:r>
            <a:br>
              <a:rPr lang="hu-HU" sz="2800" i="1" dirty="0"/>
            </a:br>
            <a:r>
              <a:rPr lang="hu-HU" sz="2800" i="1" dirty="0"/>
              <a:t> </a:t>
            </a:r>
          </a:p>
          <a:p>
            <a:pPr marL="0" indent="0">
              <a:buNone/>
            </a:pPr>
            <a:r>
              <a:rPr lang="hu-HU" sz="2800" i="1" dirty="0"/>
              <a:t>Halljad, </a:t>
            </a:r>
            <a:r>
              <a:rPr lang="hu-HU" sz="2800" i="1" dirty="0" err="1"/>
              <a:t>Flaccus</a:t>
            </a:r>
            <a:r>
              <a:rPr lang="hu-HU" sz="2800" i="1" dirty="0"/>
              <a:t> arany lantja mit énekel:</a:t>
            </a:r>
            <a:br>
              <a:rPr lang="hu-HU" sz="2800" i="1" dirty="0"/>
            </a:br>
            <a:r>
              <a:rPr lang="hu-HU" sz="2800" i="1" dirty="0"/>
              <a:t>Gerjeszd a szenelőt, tölts poharadba bort,</a:t>
            </a:r>
            <a:br>
              <a:rPr lang="hu-HU" sz="2800" i="1" dirty="0"/>
            </a:br>
            <a:r>
              <a:rPr lang="hu-HU" sz="2800" i="1" dirty="0"/>
              <a:t>Villogjon fejeden </a:t>
            </a:r>
            <a:r>
              <a:rPr lang="hu-HU" sz="2800" i="1" dirty="0" smtClean="0"/>
              <a:t>balzsamos </a:t>
            </a:r>
            <a:r>
              <a:rPr lang="hu-HU" sz="2800" i="1" dirty="0"/>
              <a:t>kenet,</a:t>
            </a:r>
            <a:br>
              <a:rPr lang="hu-HU" sz="2800" i="1" dirty="0"/>
            </a:br>
            <a:r>
              <a:rPr lang="hu-HU" sz="2800" i="1" dirty="0" err="1"/>
              <a:t>Mellyet</a:t>
            </a:r>
            <a:r>
              <a:rPr lang="hu-HU" sz="2800" i="1" dirty="0"/>
              <a:t> </a:t>
            </a:r>
            <a:r>
              <a:rPr lang="hu-HU" sz="2800" i="1" dirty="0" err="1"/>
              <a:t>Bengala</a:t>
            </a:r>
            <a:r>
              <a:rPr lang="hu-HU" sz="2800" i="1" dirty="0"/>
              <a:t> napja főz.</a:t>
            </a:r>
            <a:br>
              <a:rPr lang="hu-HU" sz="2800" i="1" dirty="0"/>
            </a:br>
            <a:r>
              <a:rPr lang="hu-HU" sz="2800" i="1" dirty="0"/>
              <a:t> </a:t>
            </a:r>
          </a:p>
          <a:p>
            <a:pPr marL="0" indent="0">
              <a:buNone/>
            </a:pPr>
            <a:r>
              <a:rPr lang="hu-HU" sz="2800" i="1" dirty="0"/>
              <a:t>Használd a napokat, s ami jelen vagyon,</a:t>
            </a:r>
            <a:br>
              <a:rPr lang="hu-HU" sz="2800" i="1" dirty="0"/>
            </a:br>
            <a:r>
              <a:rPr lang="hu-HU" sz="2800" i="1" dirty="0"/>
              <a:t>Forró szívvel öleld, s a szerelem szelíd</a:t>
            </a:r>
            <a:br>
              <a:rPr lang="hu-HU" sz="2800" i="1" dirty="0"/>
            </a:br>
            <a:r>
              <a:rPr lang="hu-HU" sz="2800" i="1" dirty="0"/>
              <a:t>Érzésit ki ne zárd, míg fiatal korod</a:t>
            </a:r>
            <a:br>
              <a:rPr lang="hu-HU" sz="2800" i="1" dirty="0"/>
            </a:br>
            <a:r>
              <a:rPr lang="hu-HU" sz="2800" i="1" dirty="0"/>
              <a:t>Boldog csillaga tündököl.</a:t>
            </a:r>
            <a:br>
              <a:rPr lang="hu-HU" sz="2800" i="1" dirty="0"/>
            </a:br>
            <a:r>
              <a:rPr lang="hu-HU" sz="2800" i="1" dirty="0"/>
              <a:t> </a:t>
            </a:r>
          </a:p>
          <a:p>
            <a:pPr marL="0" indent="0">
              <a:buNone/>
            </a:pPr>
            <a:r>
              <a:rPr lang="hu-HU" sz="2800" i="1" dirty="0"/>
              <a:t>Holnappal ne törődj, messze ne álmodozz,</a:t>
            </a:r>
            <a:br>
              <a:rPr lang="hu-HU" sz="2800" i="1" dirty="0"/>
            </a:br>
            <a:r>
              <a:rPr lang="hu-HU" sz="2800" i="1" dirty="0"/>
              <a:t>Légy víg, légy te okos, míg lehet, élj s </a:t>
            </a:r>
            <a:r>
              <a:rPr lang="hu-HU" sz="2800" i="1" dirty="0" err="1"/>
              <a:t>örűlj</a:t>
            </a:r>
            <a:r>
              <a:rPr lang="hu-HU" sz="2800" i="1" dirty="0"/>
              <a:t>.</a:t>
            </a:r>
            <a:br>
              <a:rPr lang="hu-HU" sz="2800" i="1" dirty="0"/>
            </a:br>
            <a:r>
              <a:rPr lang="hu-HU" sz="2800" i="1" dirty="0"/>
              <a:t>Míg szólunk, az idő hirtelen </a:t>
            </a:r>
            <a:r>
              <a:rPr lang="hu-HU" sz="2800" i="1" dirty="0" err="1"/>
              <a:t>elrepűl</a:t>
            </a:r>
            <a:r>
              <a:rPr lang="hu-HU" sz="2800" i="1" dirty="0"/>
              <a:t>,</a:t>
            </a:r>
            <a:br>
              <a:rPr lang="hu-HU" sz="2800" i="1" dirty="0"/>
            </a:br>
            <a:r>
              <a:rPr lang="hu-HU" sz="2800" i="1" dirty="0"/>
              <a:t>Mint a nyíl s zuhogó patak.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72488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algn="l"/>
            <a:r>
              <a:rPr lang="hu-HU" altLang="hu-HU" sz="3200" b="1" dirty="0" smtClean="0">
                <a:latin typeface="Bookman Old Style" panose="02050604050505020204" pitchFamily="18" charset="0"/>
              </a:rPr>
              <a:t>Munkássága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r>
              <a:rPr lang="hu-HU" altLang="hu-HU" sz="2800" b="1" dirty="0" smtClean="0"/>
              <a:t>kettős élet</a:t>
            </a:r>
            <a:r>
              <a:rPr lang="hu-HU" altLang="hu-HU" sz="2800" dirty="0" smtClean="0"/>
              <a:t>: gazdálkodás </a:t>
            </a:r>
            <a:r>
              <a:rPr lang="hu-HU" altLang="hu-HU" sz="2800" dirty="0" smtClean="0">
                <a:latin typeface="Bookman Old Style" panose="02050604050505020204" pitchFamily="18" charset="0"/>
              </a:rPr>
              <a:t>↔</a:t>
            </a:r>
            <a:r>
              <a:rPr lang="hu-HU" altLang="hu-HU" sz="2800" dirty="0" smtClean="0"/>
              <a:t> költészet </a:t>
            </a:r>
          </a:p>
          <a:p>
            <a:r>
              <a:rPr lang="hu-HU" altLang="hu-HU" sz="2800" dirty="0" smtClean="0"/>
              <a:t>az emberi lét nagy kérdései foglalkoztatják (mulandóság, harmóniaeszmény, nemzeti gondolat)</a:t>
            </a:r>
          </a:p>
          <a:p>
            <a:r>
              <a:rPr lang="hu-HU" altLang="hu-HU" sz="2800" dirty="0" smtClean="0"/>
              <a:t>hatások: ókori klasszikusok (</a:t>
            </a:r>
            <a:r>
              <a:rPr lang="hu-HU" altLang="hu-HU" sz="2800" b="1" i="1" dirty="0" smtClean="0"/>
              <a:t>Horatius</a:t>
            </a:r>
            <a:r>
              <a:rPr lang="hu-HU" altLang="hu-HU" sz="2800" dirty="0" smtClean="0"/>
              <a:t>), német szentimentalizmus (</a:t>
            </a:r>
            <a:r>
              <a:rPr lang="hu-HU" altLang="hu-HU" sz="2800" i="1" dirty="0" err="1" smtClean="0"/>
              <a:t>Gessner</a:t>
            </a:r>
            <a:r>
              <a:rPr lang="hu-HU" altLang="hu-HU" sz="2800" dirty="0" smtClean="0"/>
              <a:t>, </a:t>
            </a:r>
            <a:r>
              <a:rPr lang="hu-HU" altLang="hu-HU" sz="2800" i="1" dirty="0" err="1" smtClean="0"/>
              <a:t>Matthisson</a:t>
            </a:r>
            <a:r>
              <a:rPr lang="hu-HU" altLang="hu-HU" sz="2800" dirty="0" smtClean="0"/>
              <a:t>)</a:t>
            </a:r>
          </a:p>
          <a:p>
            <a:r>
              <a:rPr lang="hu-HU" altLang="hu-HU" sz="2800" dirty="0" smtClean="0"/>
              <a:t>a </a:t>
            </a:r>
            <a:r>
              <a:rPr lang="hu-HU" altLang="hu-HU" sz="2800" b="1" dirty="0" smtClean="0"/>
              <a:t>klasszicizmus</a:t>
            </a:r>
            <a:r>
              <a:rPr lang="hu-HU" altLang="hu-HU" sz="2800" dirty="0" smtClean="0"/>
              <a:t> és </a:t>
            </a:r>
            <a:r>
              <a:rPr lang="hu-HU" altLang="hu-HU" sz="2800" b="1" dirty="0" smtClean="0"/>
              <a:t>romantika</a:t>
            </a:r>
            <a:r>
              <a:rPr lang="hu-HU" altLang="hu-HU" sz="2800" dirty="0" smtClean="0"/>
              <a:t> határán</a:t>
            </a:r>
          </a:p>
          <a:p>
            <a:r>
              <a:rPr lang="hu-HU" altLang="hu-HU" sz="2800" dirty="0" smtClean="0"/>
              <a:t>antik versmérték és strófatípusok (alkaioszi, szapphói, </a:t>
            </a:r>
            <a:r>
              <a:rPr lang="hu-HU" altLang="hu-HU" sz="2800" dirty="0" err="1" smtClean="0"/>
              <a:t>aszklépiadészi</a:t>
            </a:r>
            <a:r>
              <a:rPr lang="hu-HU" altLang="hu-HU" sz="2800" dirty="0" smtClean="0"/>
              <a:t> strófa)</a:t>
            </a:r>
          </a:p>
          <a:p>
            <a:r>
              <a:rPr lang="hu-HU" altLang="hu-HU" sz="2800" dirty="0" smtClean="0"/>
              <a:t>keveset ír, verseit sokat csiszolgatja, nem datálja</a:t>
            </a:r>
          </a:p>
          <a:p>
            <a:endParaRPr lang="hu-HU" altLang="hu-HU" sz="2800" dirty="0" smtClean="0"/>
          </a:p>
        </p:txBody>
      </p:sp>
    </p:spTree>
    <p:extLst>
      <p:ext uri="{BB962C8B-B14F-4D97-AF65-F5344CB8AC3E}">
        <p14:creationId xmlns:p14="http://schemas.microsoft.com/office/powerpoint/2010/main" val="854458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smtClean="0">
                <a:latin typeface="Bookman Old Style" panose="02050604050505020204" pitchFamily="18" charset="0"/>
              </a:rPr>
              <a:t>Pályaszakaszok</a:t>
            </a:r>
            <a:endParaRPr lang="hu-HU" altLang="hu-HU" sz="3200" smtClean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hu-HU" sz="2800" dirty="0"/>
              <a:t>1) </a:t>
            </a:r>
            <a:r>
              <a:rPr lang="hu-HU" sz="2800" u="sng" dirty="0"/>
              <a:t>1808 előtt</a:t>
            </a:r>
          </a:p>
          <a:p>
            <a:pPr>
              <a:defRPr/>
            </a:pPr>
            <a:r>
              <a:rPr lang="hu-HU" sz="2800" dirty="0" smtClean="0"/>
              <a:t>dalok</a:t>
            </a:r>
            <a:r>
              <a:rPr lang="hu-HU" sz="2800" dirty="0"/>
              <a:t>, szerelmes versek</a:t>
            </a:r>
          </a:p>
          <a:p>
            <a:pPr>
              <a:defRPr/>
            </a:pPr>
            <a:r>
              <a:rPr lang="hu-HU" sz="2800" dirty="0" smtClean="0"/>
              <a:t>ódák</a:t>
            </a:r>
            <a:endParaRPr lang="hu-HU" sz="2800" dirty="0"/>
          </a:p>
          <a:p>
            <a:pPr>
              <a:defRPr/>
            </a:pPr>
            <a:r>
              <a:rPr lang="hu-HU" sz="2800" dirty="0" smtClean="0"/>
              <a:t>elégiák</a:t>
            </a:r>
            <a:endParaRPr lang="hu-HU" sz="2800" dirty="0"/>
          </a:p>
          <a:p>
            <a:pPr marL="0" indent="0">
              <a:buFontTx/>
              <a:buNone/>
              <a:defRPr/>
            </a:pPr>
            <a:r>
              <a:rPr lang="hu-HU" sz="2800" dirty="0"/>
              <a:t>2) </a:t>
            </a:r>
            <a:r>
              <a:rPr lang="hu-HU" sz="2800" u="sng" dirty="0"/>
              <a:t>1808 és 1817 köz</a:t>
            </a:r>
            <a:r>
              <a:rPr lang="hu-HU" sz="2800" dirty="0"/>
              <a:t>ött</a:t>
            </a:r>
          </a:p>
          <a:p>
            <a:pPr>
              <a:defRPr/>
            </a:pPr>
            <a:r>
              <a:rPr lang="hu-HU" sz="2800" dirty="0" smtClean="0"/>
              <a:t>episztolák</a:t>
            </a:r>
            <a:endParaRPr lang="hu-HU" sz="2800" dirty="0"/>
          </a:p>
          <a:p>
            <a:pPr>
              <a:defRPr/>
            </a:pPr>
            <a:r>
              <a:rPr lang="hu-HU" sz="2800" dirty="0" smtClean="0"/>
              <a:t>epigrammák</a:t>
            </a:r>
            <a:endParaRPr lang="hu-HU" sz="2800" dirty="0"/>
          </a:p>
          <a:p>
            <a:pPr marL="0" indent="0">
              <a:buFontTx/>
              <a:buNone/>
              <a:defRPr/>
            </a:pPr>
            <a:r>
              <a:rPr lang="hu-HU" sz="2800" dirty="0"/>
              <a:t>3) </a:t>
            </a:r>
            <a:r>
              <a:rPr lang="hu-HU" sz="2800" u="sng" dirty="0"/>
              <a:t>1817 után</a:t>
            </a:r>
          </a:p>
          <a:p>
            <a:pPr>
              <a:defRPr/>
            </a:pPr>
            <a:r>
              <a:rPr lang="hu-HU" sz="2800" dirty="0" smtClean="0"/>
              <a:t>tanulmányok</a:t>
            </a:r>
            <a:endParaRPr lang="hu-HU" sz="2800" dirty="0"/>
          </a:p>
          <a:p>
            <a:pPr>
              <a:defRPr/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921150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A magyarokhoz (I.)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altLang="hu-HU" sz="2600" i="1" dirty="0" smtClean="0"/>
              <a:t>Milyen szerepből szólal meg a beszélő, kiket, milyen szándékkal szólít meg? Milyen érzelmek jellemzik?</a:t>
            </a:r>
          </a:p>
          <a:p>
            <a:pPr marL="514350" indent="-514350">
              <a:buFont typeface="+mj-lt"/>
              <a:buAutoNum type="arabicPeriod"/>
            </a:pPr>
            <a:r>
              <a:rPr lang="hu-HU" altLang="hu-HU" sz="2600" i="1" dirty="0" smtClean="0"/>
              <a:t>Az idősíkok alapján hogyan bontható szerkezeti egységekre a vers?</a:t>
            </a:r>
          </a:p>
          <a:p>
            <a:pPr marL="514350" indent="-514350">
              <a:buFont typeface="+mj-lt"/>
              <a:buAutoNum type="arabicPeriod"/>
            </a:pPr>
            <a:r>
              <a:rPr lang="hu-HU" altLang="hu-HU" sz="2600" i="1" dirty="0" smtClean="0"/>
              <a:t>Milyen történelmi utalások szerepelnek a versben?</a:t>
            </a:r>
          </a:p>
          <a:p>
            <a:pPr marL="514350" indent="-514350">
              <a:buFont typeface="+mj-lt"/>
              <a:buAutoNum type="arabicPeriod"/>
            </a:pPr>
            <a:r>
              <a:rPr lang="hu-HU" altLang="hu-HU" i="1" dirty="0"/>
              <a:t>Keressünk metaforákat a versben, és értelmezzük ezeket!</a:t>
            </a:r>
          </a:p>
          <a:p>
            <a:pPr marL="514350" indent="-514350">
              <a:buFont typeface="+mj-lt"/>
              <a:buAutoNum type="arabicPeriod"/>
            </a:pPr>
            <a:r>
              <a:rPr lang="hu-HU" altLang="hu-HU" i="1" dirty="0" smtClean="0"/>
              <a:t>Mi </a:t>
            </a:r>
            <a:r>
              <a:rPr lang="hu-HU" altLang="hu-HU" i="1" dirty="0"/>
              <a:t>a vers központi fogalma? Hogyan fogalmazhatjuk meg a költemény fő gondolatát?</a:t>
            </a:r>
          </a:p>
          <a:p>
            <a:pPr marL="514350" indent="-514350">
              <a:buFont typeface="+mj-lt"/>
              <a:buAutoNum type="arabicPeriod"/>
            </a:pPr>
            <a:r>
              <a:rPr lang="hu-HU" altLang="hu-HU" i="1" dirty="0"/>
              <a:t>Mely vétkek okozzák a magyarság „romlását”?</a:t>
            </a:r>
          </a:p>
          <a:p>
            <a:pPr marL="514350" indent="-514350">
              <a:buFont typeface="+mj-lt"/>
              <a:buAutoNum type="arabicPeriod"/>
            </a:pPr>
            <a:r>
              <a:rPr lang="hu-HU" altLang="hu-HU" sz="2600" i="1" dirty="0" smtClean="0"/>
              <a:t>Hogyan változik meg a beszélő nézőpontja és hangvétele az utolsó két versszakban? Ez mennyiben módosíthatja a mű értelmezését? </a:t>
            </a:r>
          </a:p>
        </p:txBody>
      </p:sp>
    </p:spTree>
    <p:extLst>
      <p:ext uri="{BB962C8B-B14F-4D97-AF65-F5344CB8AC3E}">
        <p14:creationId xmlns:p14="http://schemas.microsoft.com/office/powerpoint/2010/main" val="56868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A magyarokhoz (Romlásnak indult…)</a:t>
            </a:r>
            <a:endParaRPr lang="hu-HU" altLang="hu-HU" sz="3200" smtClean="0"/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altLang="hu-HU" sz="2400" b="1" dirty="0" smtClean="0"/>
              <a:t>közösségi óda</a:t>
            </a:r>
          </a:p>
          <a:p>
            <a:r>
              <a:rPr lang="hu-HU" altLang="hu-HU" sz="2400" dirty="0" smtClean="0"/>
              <a:t>minta: Horatius </a:t>
            </a:r>
            <a:r>
              <a:rPr lang="hu-HU" altLang="hu-HU" sz="2400" i="1" dirty="0" smtClean="0"/>
              <a:t>A rómaiakhoz</a:t>
            </a:r>
            <a:r>
              <a:rPr lang="hu-HU" altLang="hu-HU" sz="2400" dirty="0" smtClean="0"/>
              <a:t> c. ódája</a:t>
            </a:r>
          </a:p>
          <a:p>
            <a:r>
              <a:rPr lang="hu-HU" altLang="hu-HU" sz="2400" dirty="0" smtClean="0"/>
              <a:t>alkaioszi strófa</a:t>
            </a:r>
          </a:p>
          <a:p>
            <a:r>
              <a:rPr lang="hu-HU" altLang="hu-HU" sz="2400" dirty="0" smtClean="0"/>
              <a:t>tanító, erkölcsnemesítő, meggyőző szándék</a:t>
            </a:r>
          </a:p>
          <a:p>
            <a:r>
              <a:rPr lang="hu-HU" altLang="hu-HU" sz="2400" dirty="0" smtClean="0"/>
              <a:t>önostorozó hang → nemzet iránti aggodalom</a:t>
            </a:r>
          </a:p>
          <a:p>
            <a:r>
              <a:rPr lang="hu-HU" altLang="hu-HU" sz="2400" dirty="0"/>
              <a:t>a magyarság megszólítása (E/2. → E/3. → T/1.), nemesi nemzetfogalom</a:t>
            </a:r>
          </a:p>
          <a:p>
            <a:r>
              <a:rPr lang="hu-HU" altLang="hu-HU" sz="2400" dirty="0"/>
              <a:t>klasszicista szerkezet</a:t>
            </a:r>
            <a:r>
              <a:rPr lang="hu-HU" altLang="hu-HU" sz="2400" dirty="0" smtClean="0"/>
              <a:t>: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u-HU" altLang="hu-HU" dirty="0" smtClean="0"/>
              <a:t>központi szervezőelve: </a:t>
            </a:r>
            <a:r>
              <a:rPr lang="hu-HU" altLang="hu-HU" b="1" dirty="0" smtClean="0"/>
              <a:t>idő- és értékszembesítés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u-HU" altLang="hu-HU" dirty="0" smtClean="0"/>
              <a:t>erkölcsös</a:t>
            </a:r>
            <a:r>
              <a:rPr lang="hu-HU" altLang="hu-HU" dirty="0"/>
              <a:t>, </a:t>
            </a:r>
            <a:r>
              <a:rPr lang="hu-HU" altLang="hu-HU" b="1" dirty="0"/>
              <a:t>dicső múlt </a:t>
            </a:r>
            <a:r>
              <a:rPr lang="hu-HU" altLang="hu-HU" dirty="0"/>
              <a:t>↔ hanyatló, </a:t>
            </a:r>
            <a:r>
              <a:rPr lang="hu-HU" altLang="hu-HU" b="1" dirty="0"/>
              <a:t>erkölcseiben megromlott jelen</a:t>
            </a:r>
          </a:p>
          <a:p>
            <a:endParaRPr lang="hu-HU" altLang="hu-HU" sz="2400" dirty="0" smtClean="0"/>
          </a:p>
          <a:p>
            <a:pPr lvl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2148756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362950" cy="55774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u-HU" altLang="hu-HU" sz="2400" dirty="0" smtClean="0"/>
              <a:t>tétel megfogalmazása </a:t>
            </a:r>
            <a:r>
              <a:rPr lang="hu-HU" altLang="hu-HU" sz="2400" dirty="0"/>
              <a:t>(1-3. vsz</a:t>
            </a:r>
            <a:r>
              <a:rPr lang="hu-HU" altLang="hu-HU" sz="2400" dirty="0" smtClean="0"/>
              <a:t>.): „romlásnak indult” magyarság  (Buda vára ~ nemzeti metonímia)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altLang="hu-HU" sz="2400" dirty="0" smtClean="0"/>
              <a:t>múltbeli példák </a:t>
            </a:r>
            <a:r>
              <a:rPr lang="hu-HU" altLang="hu-HU" sz="2400" dirty="0"/>
              <a:t>(4-6. + 11-12. vsz</a:t>
            </a:r>
            <a:r>
              <a:rPr lang="hu-HU" altLang="hu-HU" sz="2400" dirty="0" smtClean="0"/>
              <a:t>.): külső és belső veszedelmek → helytállás, „tiszta erkölcs”, nagy történelmi személyiségek (Attila, Árpád, Hunyadi)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altLang="hu-HU" sz="2400" dirty="0" smtClean="0"/>
              <a:t>jelen bűnei (7-10. vsz.): puhányság, nemzeti hagyományok megvetése → lassú pusztulás (tölgyhasonlat)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altLang="hu-HU" sz="2400" dirty="0" smtClean="0"/>
              <a:t>zárlat (13-14. vsz.): történelemfilozófiai általánosítás: ciklikus szemlélet, a sorsnak való kiszolgáltatottság, törvényszerű pusztulás, nemzethalál (Róma példája)</a:t>
            </a:r>
          </a:p>
          <a:p>
            <a:r>
              <a:rPr lang="hu-HU" altLang="hu-HU" sz="2400" dirty="0" smtClean="0"/>
              <a:t>romantikus vonások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u-HU" altLang="hu-HU" sz="2200" dirty="0" smtClean="0"/>
              <a:t>hangnemváltozások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hu-HU" altLang="hu-HU" sz="2200" dirty="0" smtClean="0"/>
              <a:t>nagy ellentétek, erős költői képek, nyelvi tömörítés („energiás” szavak)  </a:t>
            </a:r>
          </a:p>
          <a:p>
            <a:endParaRPr lang="hu-HU" altLang="hu-HU" sz="2800" dirty="0" smtClean="0"/>
          </a:p>
        </p:txBody>
      </p:sp>
    </p:spTree>
    <p:extLst>
      <p:ext uri="{BB962C8B-B14F-4D97-AF65-F5344CB8AC3E}">
        <p14:creationId xmlns:p14="http://schemas.microsoft.com/office/powerpoint/2010/main" val="3884496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3967</TotalTime>
  <Words>1773</Words>
  <Application>Microsoft Office PowerPoint</Application>
  <PresentationFormat>Diavetítés a képernyőre (4:3 oldalarány)</PresentationFormat>
  <Paragraphs>157</Paragraphs>
  <Slides>19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6" baseType="lpstr">
      <vt:lpstr>Arial</vt:lpstr>
      <vt:lpstr>Bookman Old Style</vt:lpstr>
      <vt:lpstr>Constantia</vt:lpstr>
      <vt:lpstr>Times New Roman</vt:lpstr>
      <vt:lpstr>Wingdings</vt:lpstr>
      <vt:lpstr>Wingdings 2</vt:lpstr>
      <vt:lpstr>Paper</vt:lpstr>
      <vt:lpstr>Berzsenyi Dániel</vt:lpstr>
      <vt:lpstr>Élete</vt:lpstr>
      <vt:lpstr>Élete</vt:lpstr>
      <vt:lpstr>PowerPoint-bemutató</vt:lpstr>
      <vt:lpstr>Munkássága</vt:lpstr>
      <vt:lpstr>Pályaszakaszok</vt:lpstr>
      <vt:lpstr>A magyarokhoz (I.)</vt:lpstr>
      <vt:lpstr>A magyarokhoz (Romlásnak indult…)</vt:lpstr>
      <vt:lpstr>PowerPoint-bemutató</vt:lpstr>
      <vt:lpstr>A magyarokhoz (II.)</vt:lpstr>
      <vt:lpstr>A magyarokhoz (Forr a világ…) </vt:lpstr>
      <vt:lpstr>Osztályrészem</vt:lpstr>
      <vt:lpstr>2) Elégiák</vt:lpstr>
      <vt:lpstr>PowerPoint-bemutató</vt:lpstr>
      <vt:lpstr>Levéltöredék barátnémhoz</vt:lpstr>
      <vt:lpstr>Levéltöredék barátnémhoz</vt:lpstr>
      <vt:lpstr>3) Episztolák</vt:lpstr>
      <vt:lpstr>PowerPoint-bemutató</vt:lpstr>
      <vt:lpstr>Vitkovics Mihályhoz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magyar barokk</dc:title>
  <dc:creator>Bartek Dani</dc:creator>
  <cp:lastModifiedBy>Bartek Dániel</cp:lastModifiedBy>
  <cp:revision>174</cp:revision>
  <dcterms:created xsi:type="dcterms:W3CDTF">2016-11-06T14:22:17Z</dcterms:created>
  <dcterms:modified xsi:type="dcterms:W3CDTF">2023-05-04T20:33:09Z</dcterms:modified>
</cp:coreProperties>
</file>