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302" r:id="rId3"/>
    <p:sldId id="303" r:id="rId4"/>
    <p:sldId id="305" r:id="rId5"/>
    <p:sldId id="291" r:id="rId6"/>
    <p:sldId id="308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4C95A6-E858-4ED9-8889-70BEC744A3F8}" type="datetimeFigureOut">
              <a:rPr lang="hu-HU" smtClean="0"/>
              <a:t>2020.09.09.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2020.09.09.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2020.09.09.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2020.09.09.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2020.09.09.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2020.09.09.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2020.09.09.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2020.09.09.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2020.09.09.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2020.09.09.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2020.09.09.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24C95A6-E858-4ED9-8889-70BEC744A3F8}" type="datetimeFigureOut">
              <a:rPr lang="hu-HU" smtClean="0"/>
              <a:t>2020.09.09.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altLang="hu-HU" b="1" smtClean="0">
                <a:latin typeface="Bookman Old Style" panose="02050604050505020204" pitchFamily="18" charset="0"/>
              </a:rPr>
              <a:t>A barokk</a:t>
            </a:r>
          </a:p>
        </p:txBody>
      </p:sp>
    </p:spTree>
    <p:extLst>
      <p:ext uri="{BB962C8B-B14F-4D97-AF65-F5344CB8AC3E}">
        <p14:creationId xmlns:p14="http://schemas.microsoft.com/office/powerpoint/2010/main" val="318434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74825" y="6165850"/>
            <a:ext cx="5749925" cy="503238"/>
          </a:xfrm>
        </p:spPr>
        <p:txBody>
          <a:bodyPr/>
          <a:lstStyle/>
          <a:p>
            <a:pPr algn="ctr"/>
            <a:r>
              <a:rPr lang="hu-HU" altLang="hu-HU" sz="2400" b="1" smtClean="0">
                <a:latin typeface="Bookman Old Style" panose="02050604050505020204" pitchFamily="18" charset="0"/>
              </a:rPr>
              <a:t>Bernini: </a:t>
            </a:r>
            <a:r>
              <a:rPr lang="hu-HU" altLang="hu-HU" sz="2400" b="1" i="1" smtClean="0">
                <a:latin typeface="Bookman Old Style" panose="02050604050505020204" pitchFamily="18" charset="0"/>
              </a:rPr>
              <a:t>Szent Teréz eksztázisa</a:t>
            </a:r>
          </a:p>
        </p:txBody>
      </p:sp>
      <p:pic>
        <p:nvPicPr>
          <p:cNvPr id="11267" name="Picture 5" descr="Képtalálat a következőre: „bernini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04813"/>
            <a:ext cx="424973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8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4200" y="6092825"/>
            <a:ext cx="5486400" cy="588963"/>
          </a:xfrm>
        </p:spPr>
        <p:txBody>
          <a:bodyPr/>
          <a:lstStyle/>
          <a:p>
            <a:pPr algn="ctr"/>
            <a:r>
              <a:rPr lang="hu-HU" altLang="hu-HU" sz="2400" b="1" i="1" smtClean="0">
                <a:latin typeface="Bookman Old Style" panose="02050604050505020204" pitchFamily="18" charset="0"/>
              </a:rPr>
              <a:t>Il Gesú, Róma</a:t>
            </a:r>
          </a:p>
        </p:txBody>
      </p:sp>
      <p:pic>
        <p:nvPicPr>
          <p:cNvPr id="12291" name="Picture 5" descr="Képtalálat a következőre: „il gesú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75422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2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5"/>
          <p:cNvSpPr>
            <a:spLocks noGrp="1"/>
          </p:cNvSpPr>
          <p:nvPr>
            <p:ph type="body" sz="half" idx="2"/>
          </p:nvPr>
        </p:nvSpPr>
        <p:spPr>
          <a:xfrm>
            <a:off x="1763713" y="6021388"/>
            <a:ext cx="5486400" cy="588962"/>
          </a:xfrm>
        </p:spPr>
        <p:txBody>
          <a:bodyPr/>
          <a:lstStyle/>
          <a:p>
            <a:pPr algn="ctr"/>
            <a:r>
              <a:rPr lang="hu-HU" altLang="hu-HU" sz="2400" b="1" i="1" smtClean="0">
                <a:latin typeface="Bookman Old Style" panose="02050604050505020204" pitchFamily="18" charset="0"/>
              </a:rPr>
              <a:t>Szent Péter tér, Vatikán</a:t>
            </a:r>
          </a:p>
        </p:txBody>
      </p:sp>
      <p:pic>
        <p:nvPicPr>
          <p:cNvPr id="13315" name="Picture 6" descr="Képtalálat a következőre: „bernini szent péter tér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69302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63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6021388"/>
            <a:ext cx="5486400" cy="576262"/>
          </a:xfrm>
        </p:spPr>
        <p:txBody>
          <a:bodyPr/>
          <a:lstStyle/>
          <a:p>
            <a:pPr algn="ctr"/>
            <a:r>
              <a:rPr lang="hu-HU" altLang="hu-HU" sz="2400" b="1" i="1" smtClean="0">
                <a:latin typeface="Bookman Old Style" panose="02050604050505020204" pitchFamily="18" charset="0"/>
              </a:rPr>
              <a:t>Versailles</a:t>
            </a:r>
          </a:p>
        </p:txBody>
      </p:sp>
      <p:pic>
        <p:nvPicPr>
          <p:cNvPr id="14339" name="Picture 5" descr="Képtalálat a következőre: „versaille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6250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68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7688" y="5876925"/>
            <a:ext cx="5486400" cy="588963"/>
          </a:xfrm>
        </p:spPr>
        <p:txBody>
          <a:bodyPr/>
          <a:lstStyle/>
          <a:p>
            <a:pPr algn="ctr"/>
            <a:r>
              <a:rPr lang="hu-HU" altLang="hu-HU" sz="2400" b="1" i="1" smtClean="0">
                <a:latin typeface="Bookman Old Style" panose="02050604050505020204" pitchFamily="18" charset="0"/>
              </a:rPr>
              <a:t>Esterházy-kastély, Fertőd</a:t>
            </a:r>
          </a:p>
        </p:txBody>
      </p:sp>
      <p:pic>
        <p:nvPicPr>
          <p:cNvPr id="15363" name="Picture 5" descr="http://enciklopedia.fazekas.hu/tarsmuv/manierizmus_large/image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404813"/>
            <a:ext cx="75438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01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 dirty="0" smtClean="0">
                <a:latin typeface="Bookman Old Style" panose="02050604050505020204" pitchFamily="18" charset="0"/>
              </a:rPr>
              <a:t>A rokokó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altLang="hu-HU" dirty="0" smtClean="0"/>
              <a:t>18. század</a:t>
            </a:r>
          </a:p>
          <a:p>
            <a:r>
              <a:rPr lang="hu-HU" altLang="hu-HU" dirty="0" smtClean="0"/>
              <a:t>barokk stíluseszközök: dekorativitás, hatáskeltés</a:t>
            </a:r>
          </a:p>
          <a:p>
            <a:r>
              <a:rPr lang="hu-HU" altLang="hu-HU" dirty="0" smtClean="0"/>
              <a:t>DE: barokk gondolkodásmód, világkép nélkül </a:t>
            </a:r>
          </a:p>
          <a:p>
            <a:r>
              <a:rPr lang="hu-HU" altLang="hu-HU" dirty="0" smtClean="0"/>
              <a:t>egyéni boldogság, intimitás, </a:t>
            </a:r>
            <a:r>
              <a:rPr lang="hu-HU" altLang="hu-HU" dirty="0" err="1" smtClean="0"/>
              <a:t>erotikum</a:t>
            </a:r>
            <a:r>
              <a:rPr lang="hu-HU" altLang="hu-HU" dirty="0" smtClean="0"/>
              <a:t>, játékosság, könnyedség, szellemesség</a:t>
            </a:r>
          </a:p>
          <a:p>
            <a:r>
              <a:rPr lang="hu-HU" altLang="hu-HU" dirty="0" smtClean="0"/>
              <a:t>formai virtuozitás</a:t>
            </a:r>
          </a:p>
          <a:p>
            <a:r>
              <a:rPr lang="hu-HU" altLang="hu-HU" dirty="0" smtClean="0"/>
              <a:t>monumentalitás helyett kicsinyítés, részletek kidolgozása</a:t>
            </a:r>
          </a:p>
        </p:txBody>
      </p:sp>
    </p:spTree>
    <p:extLst>
      <p:ext uri="{BB962C8B-B14F-4D97-AF65-F5344CB8AC3E}">
        <p14:creationId xmlns:p14="http://schemas.microsoft.com/office/powerpoint/2010/main" val="95488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76997"/>
          </a:xfrm>
        </p:spPr>
        <p:txBody>
          <a:bodyPr>
            <a:normAutofit lnSpcReduction="10000"/>
          </a:bodyPr>
          <a:lstStyle/>
          <a:p>
            <a:r>
              <a:rPr lang="hu-HU" altLang="hu-HU" dirty="0" smtClean="0"/>
              <a:t>reneszánsz </a:t>
            </a:r>
            <a:r>
              <a:rPr lang="hu-HU" altLang="hu-HU" dirty="0"/>
              <a:t>kései szakasza (1530 és 1600 között)</a:t>
            </a:r>
          </a:p>
          <a:p>
            <a:r>
              <a:rPr lang="hu-HU" altLang="hu-HU" dirty="0"/>
              <a:t>modorosság, mesterkéltség („manír”)</a:t>
            </a:r>
          </a:p>
          <a:p>
            <a:r>
              <a:rPr lang="hu-HU" altLang="hu-HU" dirty="0"/>
              <a:t>harmónia megbomlása</a:t>
            </a:r>
          </a:p>
          <a:p>
            <a:r>
              <a:rPr lang="hu-HU" altLang="hu-HU" dirty="0"/>
              <a:t>mozgalmasság</a:t>
            </a:r>
          </a:p>
          <a:p>
            <a:r>
              <a:rPr lang="hu-HU" altLang="hu-HU" dirty="0"/>
              <a:t>aránytalanság</a:t>
            </a:r>
          </a:p>
          <a:p>
            <a:r>
              <a:rPr lang="hu-HU" altLang="hu-HU" dirty="0"/>
              <a:t>formakultusz</a:t>
            </a:r>
          </a:p>
          <a:p>
            <a:r>
              <a:rPr lang="hu-HU" altLang="hu-HU" dirty="0"/>
              <a:t>bonyolultabb szerkezetek, strófa- és rímképletek, költői képek </a:t>
            </a:r>
          </a:p>
          <a:p>
            <a:r>
              <a:rPr lang="hu-HU" altLang="hu-HU" dirty="0"/>
              <a:t>ellentétek</a:t>
            </a:r>
          </a:p>
          <a:p>
            <a:r>
              <a:rPr lang="hu-HU" altLang="hu-HU" dirty="0"/>
              <a:t>pl.: Cervantes: </a:t>
            </a:r>
            <a:r>
              <a:rPr lang="hu-HU" altLang="hu-HU" i="1" dirty="0"/>
              <a:t>Don </a:t>
            </a:r>
            <a:r>
              <a:rPr lang="hu-HU" altLang="hu-HU" i="1" dirty="0" smtClean="0"/>
              <a:t>Quijote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 dirty="0">
                <a:latin typeface="Bookman Old Style" panose="02050604050505020204" pitchFamily="18" charset="0"/>
              </a:rPr>
              <a:t>A manierizmus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990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 fontScale="92500" lnSpcReduction="10000"/>
          </a:bodyPr>
          <a:lstStyle/>
          <a:p>
            <a:r>
              <a:rPr lang="hu-HU" altLang="hu-HU" sz="2600" dirty="0" smtClean="0"/>
              <a:t>17–18. században uralkodó korstílus</a:t>
            </a:r>
          </a:p>
          <a:p>
            <a:r>
              <a:rPr lang="hu-HU" altLang="hu-HU" sz="2600" dirty="0" smtClean="0"/>
              <a:t>Itáliában jelenik meg, főként a katolikus államokban (Spanyolország, Habsburg Birodalom) terjed el</a:t>
            </a:r>
          </a:p>
          <a:p>
            <a:r>
              <a:rPr lang="hu-HU" altLang="hu-HU" sz="2600" i="1" dirty="0" err="1" smtClean="0"/>
              <a:t>barocco</a:t>
            </a:r>
            <a:r>
              <a:rPr lang="hu-HU" altLang="hu-HU" sz="2600" dirty="0" smtClean="0"/>
              <a:t> (’nyakatekert okoskodás’) vagy </a:t>
            </a:r>
            <a:r>
              <a:rPr lang="hu-HU" altLang="hu-HU" sz="2600" i="1" dirty="0" smtClean="0"/>
              <a:t>barruca</a:t>
            </a:r>
            <a:r>
              <a:rPr lang="hu-HU" altLang="hu-HU" sz="2600" dirty="0" smtClean="0"/>
              <a:t> (‚szabálytalan alakú gyöngy’) → eredetileg gúnyos megjelölés</a:t>
            </a:r>
          </a:p>
          <a:p>
            <a:r>
              <a:rPr lang="hu-HU" altLang="hu-HU" sz="2600" dirty="0" smtClean="0"/>
              <a:t>történeti előzmény: ellenreformáció – jezsuiták</a:t>
            </a:r>
          </a:p>
          <a:p>
            <a:r>
              <a:rPr lang="hu-HU" altLang="hu-HU" sz="2600" dirty="0" smtClean="0"/>
              <a:t>visszafordulás a középkor értékeihez</a:t>
            </a:r>
          </a:p>
          <a:p>
            <a:pPr lvl="1"/>
            <a:r>
              <a:rPr lang="hu-HU" altLang="hu-HU" sz="2400" dirty="0" smtClean="0"/>
              <a:t>tapasztalati világ: mozgás, változás (elemek harca)</a:t>
            </a:r>
          </a:p>
          <a:p>
            <a:pPr lvl="1"/>
            <a:r>
              <a:rPr lang="hu-HU" altLang="hu-HU" sz="2400" dirty="0" smtClean="0"/>
              <a:t>tapasztalaton túli (metafizikus, transzcendens) világ: állandóság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843950" cy="1054250"/>
          </a:xfrm>
        </p:spPr>
        <p:txBody>
          <a:bodyPr/>
          <a:lstStyle/>
          <a:p>
            <a:pPr algn="l"/>
            <a:r>
              <a:rPr lang="hu-HU" altLang="hu-HU" sz="3200" b="1" dirty="0">
                <a:latin typeface="Bookman Old Style" panose="02050604050505020204" pitchFamily="18" charset="0"/>
              </a:rPr>
              <a:t>A barokk kialakulása és </a:t>
            </a:r>
            <a:r>
              <a:rPr lang="hu-HU" altLang="hu-HU" sz="3200" b="1" dirty="0" smtClean="0">
                <a:latin typeface="Bookman Old Style" panose="02050604050505020204" pitchFamily="18" charset="0"/>
              </a:rPr>
              <a:t>jellemzői 1.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41852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99247" y="2248347"/>
            <a:ext cx="8049217" cy="4204989"/>
          </a:xfrm>
        </p:spPr>
        <p:txBody>
          <a:bodyPr>
            <a:normAutofit fontScale="92500" lnSpcReduction="20000"/>
          </a:bodyPr>
          <a:lstStyle/>
          <a:p>
            <a:r>
              <a:rPr lang="hu-HU" altLang="hu-HU" sz="2600" dirty="0"/>
              <a:t>DE: humanista hagyományok </a:t>
            </a:r>
            <a:r>
              <a:rPr lang="hu-HU" altLang="hu-HU" sz="2600" dirty="0" smtClean="0"/>
              <a:t>folytatása			(pl</a:t>
            </a:r>
            <a:r>
              <a:rPr lang="hu-HU" altLang="hu-HU" sz="2600" dirty="0"/>
              <a:t>.: tudományos gondolkodás)</a:t>
            </a:r>
          </a:p>
          <a:p>
            <a:r>
              <a:rPr lang="hu-HU" altLang="hu-HU" sz="2600" dirty="0"/>
              <a:t>nem törekszik eredetiségre </a:t>
            </a:r>
            <a:r>
              <a:rPr lang="hu-HU" altLang="hu-HU" sz="26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→ imitáció és variáció </a:t>
            </a:r>
            <a:r>
              <a:rPr lang="hu-HU" altLang="hu-HU" sz="2600" dirty="0" smtClean="0"/>
              <a:t>(antik </a:t>
            </a:r>
            <a:r>
              <a:rPr lang="hu-HU" altLang="hu-HU" sz="2600" dirty="0"/>
              <a:t>és középkori minták)</a:t>
            </a:r>
          </a:p>
          <a:p>
            <a:r>
              <a:rPr lang="hu-HU" altLang="hu-HU" sz="2600" dirty="0" smtClean="0"/>
              <a:t>célja: tanítás </a:t>
            </a:r>
            <a:r>
              <a:rPr lang="hu-HU" altLang="hu-HU" sz="2600" dirty="0"/>
              <a:t>és </a:t>
            </a:r>
            <a:r>
              <a:rPr lang="hu-HU" altLang="hu-HU" sz="2600" dirty="0" smtClean="0"/>
              <a:t>gyönyörködtetés, lenyűgözés</a:t>
            </a:r>
            <a:endParaRPr lang="hu-HU" altLang="hu-HU" sz="2600" dirty="0"/>
          </a:p>
          <a:p>
            <a:r>
              <a:rPr lang="hu-HU" altLang="hu-HU" sz="2600" dirty="0"/>
              <a:t>mozgalmasság</a:t>
            </a:r>
          </a:p>
          <a:p>
            <a:r>
              <a:rPr lang="hu-HU" altLang="hu-HU" sz="2600" dirty="0"/>
              <a:t>monumentalitás, </a:t>
            </a:r>
            <a:r>
              <a:rPr lang="hu-HU" altLang="hu-HU" sz="2600" dirty="0" smtClean="0"/>
              <a:t>túlzások </a:t>
            </a:r>
            <a:endParaRPr lang="hu-HU" altLang="hu-HU" sz="2600" dirty="0"/>
          </a:p>
          <a:p>
            <a:r>
              <a:rPr lang="hu-HU" altLang="hu-HU" sz="2600" dirty="0"/>
              <a:t>túldíszítettség, zsúfoltság, formakultusz, bonyolult kifejezésmód („esztétikai hedonizmus”)</a:t>
            </a:r>
          </a:p>
          <a:p>
            <a:r>
              <a:rPr lang="hu-HU" altLang="hu-HU" sz="2600" dirty="0"/>
              <a:t>szimbolikus-allegorikus ábrázolás</a:t>
            </a:r>
          </a:p>
          <a:p>
            <a:r>
              <a:rPr lang="hu-HU" altLang="hu-HU" sz="2600" dirty="0"/>
              <a:t>ellentétek</a:t>
            </a:r>
          </a:p>
          <a:p>
            <a:r>
              <a:rPr lang="hu-HU" altLang="hu-HU" sz="2600" dirty="0"/>
              <a:t>pátosz, érzékiség, játékosság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843950" cy="1054250"/>
          </a:xfrm>
        </p:spPr>
        <p:txBody>
          <a:bodyPr/>
          <a:lstStyle/>
          <a:p>
            <a:r>
              <a:rPr lang="hu-HU" altLang="hu-HU" sz="3200" b="1" dirty="0">
                <a:latin typeface="Bookman Old Style" panose="02050604050505020204" pitchFamily="18" charset="0"/>
              </a:rPr>
              <a:t>A barokk kialakulása és jellemzői </a:t>
            </a:r>
            <a:r>
              <a:rPr lang="hu-HU" altLang="hu-HU" sz="3200" b="1" dirty="0" smtClean="0">
                <a:latin typeface="Bookman Old Style" panose="02050604050505020204" pitchFamily="18" charset="0"/>
              </a:rPr>
              <a:t>2.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7865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altLang="hu-HU" smtClean="0"/>
              <a:t>festészet: Caravaggio, El Greco, Velazquez, Rembrandt, Rubens</a:t>
            </a:r>
          </a:p>
          <a:p>
            <a:pPr lvl="1"/>
            <a:r>
              <a:rPr lang="hu-HU" altLang="hu-HU" smtClean="0"/>
              <a:t>szobrászat: Bernini</a:t>
            </a:r>
          </a:p>
          <a:p>
            <a:pPr lvl="1"/>
            <a:r>
              <a:rPr lang="hu-HU" altLang="hu-HU" smtClean="0"/>
              <a:t>építészet: Bernini, Borromini</a:t>
            </a:r>
          </a:p>
          <a:p>
            <a:pPr lvl="1"/>
            <a:r>
              <a:rPr lang="hu-HU" altLang="hu-HU" smtClean="0"/>
              <a:t>zene: Monteverdi, Vivaldi, J. S. Bach, Händel</a:t>
            </a:r>
          </a:p>
        </p:txBody>
      </p:sp>
      <p:sp>
        <p:nvSpPr>
          <p:cNvPr id="614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 smtClean="0">
                <a:latin typeface="Bookman Old Style" panose="02050604050505020204" pitchFamily="18" charset="0"/>
              </a:rPr>
              <a:t>Művészetek</a:t>
            </a:r>
          </a:p>
        </p:txBody>
      </p:sp>
    </p:spTree>
    <p:extLst>
      <p:ext uri="{BB962C8B-B14F-4D97-AF65-F5344CB8AC3E}">
        <p14:creationId xmlns:p14="http://schemas.microsoft.com/office/powerpoint/2010/main" val="24569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helye 4" descr="izsa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" b="1561"/>
          <a:stretch>
            <a:fillRect/>
          </a:stretch>
        </p:blipFill>
        <p:spPr>
          <a:xfrm>
            <a:off x="0" y="836712"/>
            <a:ext cx="4964000" cy="3723307"/>
          </a:xfrm>
          <a:prstGeom prst="rect">
            <a:avLst/>
          </a:prstGeom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251520" y="5805488"/>
            <a:ext cx="8640960" cy="588962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altLang="hu-HU" b="1" dirty="0" err="1" smtClean="0">
                <a:latin typeface="Bookman Old Style" panose="02050604050505020204" pitchFamily="18" charset="0"/>
              </a:rPr>
              <a:t>Caravaggio</a:t>
            </a:r>
            <a:r>
              <a:rPr lang="hu-HU" altLang="hu-HU" b="1" dirty="0" smtClean="0">
                <a:latin typeface="Bookman Old Style" panose="02050604050505020204" pitchFamily="18" charset="0"/>
              </a:rPr>
              <a:t>: </a:t>
            </a:r>
            <a:r>
              <a:rPr lang="hu-HU" altLang="hu-HU" b="1" i="1" dirty="0" smtClean="0">
                <a:latin typeface="Bookman Old Style" panose="02050604050505020204" pitchFamily="18" charset="0"/>
              </a:rPr>
              <a:t>Izsák feláldozása – Bűnbánó Magdolna</a:t>
            </a:r>
            <a:endParaRPr lang="hu-HU" altLang="hu-HU" b="1" i="1" dirty="0" smtClean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Róma: Bűnbánó Magdolna Palazzo Doria-Pamphili (kép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76672"/>
            <a:ext cx="40005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thumb/5/5d/Vel%C3%A1zquez_-_El_Triunfo_de_Baco_o_Los_Borrachos_%28Museo_del_Prado%2C_1628-29%29.jpg/1280px-Vel%C3%A1zquez_-_El_Triunfo_de_Baco_o_Los_Borrachos_%28Museo_del_Prado%2C_1628-29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49275"/>
            <a:ext cx="72390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Placeholder 5"/>
          <p:cNvSpPr>
            <a:spLocks noGrp="1"/>
          </p:cNvSpPr>
          <p:nvPr>
            <p:ph type="body" sz="half" idx="2"/>
          </p:nvPr>
        </p:nvSpPr>
        <p:spPr>
          <a:xfrm>
            <a:off x="684213" y="6021388"/>
            <a:ext cx="7920037" cy="588962"/>
          </a:xfrm>
        </p:spPr>
        <p:txBody>
          <a:bodyPr/>
          <a:lstStyle/>
          <a:p>
            <a:pPr algn="ctr"/>
            <a:r>
              <a:rPr lang="hu-HU" altLang="hu-HU" sz="2400" b="1" smtClean="0">
                <a:latin typeface="Bookman Old Style" panose="02050604050505020204" pitchFamily="18" charset="0"/>
              </a:rPr>
              <a:t>Velazquez: </a:t>
            </a:r>
            <a:r>
              <a:rPr lang="hu-HU" altLang="hu-HU" sz="2400" b="1" i="1" smtClean="0">
                <a:latin typeface="Bookman Old Style" panose="02050604050505020204" pitchFamily="18" charset="0"/>
              </a:rPr>
              <a:t>Bacchus győzelme, avagy a részegek</a:t>
            </a:r>
          </a:p>
        </p:txBody>
      </p:sp>
    </p:spTree>
    <p:extLst>
      <p:ext uri="{BB962C8B-B14F-4D97-AF65-F5344CB8AC3E}">
        <p14:creationId xmlns:p14="http://schemas.microsoft.com/office/powerpoint/2010/main" val="3359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150" y="6021388"/>
            <a:ext cx="5486400" cy="588962"/>
          </a:xfrm>
        </p:spPr>
        <p:txBody>
          <a:bodyPr/>
          <a:lstStyle/>
          <a:p>
            <a:pPr algn="ctr"/>
            <a:r>
              <a:rPr lang="hu-HU" altLang="hu-HU" sz="2400" b="1" smtClean="0">
                <a:latin typeface="Bookman Old Style" panose="02050604050505020204" pitchFamily="18" charset="0"/>
              </a:rPr>
              <a:t>Rembrandt: </a:t>
            </a:r>
            <a:r>
              <a:rPr lang="hu-HU" altLang="hu-HU" sz="2400" b="1" i="1" smtClean="0">
                <a:latin typeface="Bookman Old Style" panose="02050604050505020204" pitchFamily="18" charset="0"/>
              </a:rPr>
              <a:t>Önarckép</a:t>
            </a:r>
          </a:p>
        </p:txBody>
      </p:sp>
      <p:pic>
        <p:nvPicPr>
          <p:cNvPr id="9219" name="Picture 5" descr="Képtalálat a következőre: „rembrandt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333375"/>
            <a:ext cx="4273550" cy="5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85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éptalálat a következőre: „rubens tiger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6624638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7813" y="6021388"/>
            <a:ext cx="6083300" cy="655637"/>
          </a:xfrm>
        </p:spPr>
        <p:txBody>
          <a:bodyPr/>
          <a:lstStyle/>
          <a:p>
            <a:pPr algn="ctr"/>
            <a:r>
              <a:rPr lang="hu-HU" altLang="hu-HU" sz="2400" b="1" smtClean="0">
                <a:latin typeface="Bookman Old Style" panose="02050604050505020204" pitchFamily="18" charset="0"/>
              </a:rPr>
              <a:t>Rubens: </a:t>
            </a:r>
            <a:r>
              <a:rPr lang="hu-HU" altLang="hu-HU" sz="2400" b="1" i="1" smtClean="0">
                <a:latin typeface="Bookman Old Style" panose="02050604050505020204" pitchFamily="18" charset="0"/>
              </a:rPr>
              <a:t>Tigris- és oroszlánvadászat</a:t>
            </a:r>
          </a:p>
        </p:txBody>
      </p:sp>
    </p:spTree>
    <p:extLst>
      <p:ext uri="{BB962C8B-B14F-4D97-AF65-F5344CB8AC3E}">
        <p14:creationId xmlns:p14="http://schemas.microsoft.com/office/powerpoint/2010/main" val="18535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755</TotalTime>
  <Words>292</Words>
  <Application>Microsoft Office PowerPoint</Application>
  <PresentationFormat>Diavetítés a képernyőre (4:3 oldalarány)</PresentationFormat>
  <Paragraphs>50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Book Antiqua</vt:lpstr>
      <vt:lpstr>Bookman Old Style</vt:lpstr>
      <vt:lpstr>Times New Roman</vt:lpstr>
      <vt:lpstr>Wingdings</vt:lpstr>
      <vt:lpstr>Hardcover</vt:lpstr>
      <vt:lpstr>A barokk</vt:lpstr>
      <vt:lpstr>A manierizmus</vt:lpstr>
      <vt:lpstr>A barokk kialakulása és jellemzői 1.</vt:lpstr>
      <vt:lpstr>A barokk kialakulása és jellemzői 2.</vt:lpstr>
      <vt:lpstr>Művészetek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rokokó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barokk</dc:title>
  <dc:creator>Bartek Dani</dc:creator>
  <cp:lastModifiedBy>Bartek Dániel</cp:lastModifiedBy>
  <cp:revision>40</cp:revision>
  <dcterms:created xsi:type="dcterms:W3CDTF">2016-11-06T14:22:17Z</dcterms:created>
  <dcterms:modified xsi:type="dcterms:W3CDTF">2020-09-09T10:58:05Z</dcterms:modified>
</cp:coreProperties>
</file>