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8" r:id="rId6"/>
    <p:sldId id="292" r:id="rId7"/>
    <p:sldId id="271" r:id="rId8"/>
    <p:sldId id="294" r:id="rId9"/>
    <p:sldId id="293" r:id="rId10"/>
    <p:sldId id="295" r:id="rId11"/>
    <p:sldId id="276" r:id="rId12"/>
    <p:sldId id="296" r:id="rId13"/>
    <p:sldId id="277" r:id="rId14"/>
    <p:sldId id="278" r:id="rId15"/>
    <p:sldId id="279" r:id="rId16"/>
    <p:sldId id="280" r:id="rId17"/>
    <p:sldId id="307" r:id="rId18"/>
    <p:sldId id="306" r:id="rId19"/>
    <p:sldId id="281" r:id="rId20"/>
    <p:sldId id="282" r:id="rId21"/>
    <p:sldId id="283" r:id="rId22"/>
    <p:sldId id="284" r:id="rId23"/>
    <p:sldId id="297" r:id="rId24"/>
    <p:sldId id="286" r:id="rId25"/>
    <p:sldId id="298" r:id="rId26"/>
    <p:sldId id="287" r:id="rId27"/>
    <p:sldId id="303" r:id="rId28"/>
    <p:sldId id="302" r:id="rId29"/>
    <p:sldId id="300" r:id="rId30"/>
    <p:sldId id="301" r:id="rId31"/>
    <p:sldId id="304" r:id="rId32"/>
    <p:sldId id="305" r:id="rId33"/>
    <p:sldId id="291" r:id="rId34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B8D22-1692-47E8-B498-5E6FFA5EBF9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655981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9F2B4-42CE-48F9-ABD6-2447395E75D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75912208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E547E-C905-41F0-86D8-069DEEC77F6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177160045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16C99-42D2-402A-8CB5-451E6F0054B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2633371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0C006-18C0-45EA-852B-1482C611DA0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7353412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EF72-1327-483E-B14B-61167721DA8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5225193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A8F98-D86C-4633-B0D3-1B65F58A3F6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1407703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6E5D4-4A82-4BDF-877C-7A33C800207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6343960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3CD35-1987-4B36-B3A3-7F03AC5CB5F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807760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6EFBC-26B0-47EB-9914-A100E8BB8A2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1725436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6AACD-2D2B-444A-8C34-CEB1FC74448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24598694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32D5D-EDCD-4E59-A68D-E94FBBFDC68D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444655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4B011F1-A6C2-4806-B5B8-4761D606A0F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EA19F01-2E2E-4CFE-9927-D261B77899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667230-57DC-4554-B47E-C60F99E4D2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3BFD6FA2-3A84-4E63-A119-5457F31F57D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81525"/>
            <a:ext cx="7772400" cy="1470025"/>
          </a:xfrm>
        </p:spPr>
        <p:txBody>
          <a:bodyPr/>
          <a:lstStyle/>
          <a:p>
            <a:pPr eaLnBrk="1" hangingPunct="1"/>
            <a:r>
              <a:rPr lang="hu-HU" altLang="hu-HU" sz="4000" b="1">
                <a:latin typeface="Bookman Old Style" panose="02050604050505020204" pitchFamily="18" charset="0"/>
              </a:rPr>
              <a:t>Babits Mihály</a:t>
            </a:r>
            <a:br>
              <a:rPr lang="hu-HU" altLang="hu-HU" sz="4000" b="1">
                <a:latin typeface="Bookman Old Style" panose="02050604050505020204" pitchFamily="18" charset="0"/>
              </a:rPr>
            </a:br>
            <a:r>
              <a:rPr lang="hu-HU" altLang="hu-HU" sz="3200" i="1">
                <a:latin typeface="Bookman Old Style" panose="02050604050505020204" pitchFamily="18" charset="0"/>
              </a:rPr>
              <a:t>(1883, Szekszárd – 1941, Budapest)</a:t>
            </a:r>
            <a:r>
              <a:rPr lang="hu-HU" altLang="hu-HU" sz="4000" b="1"/>
              <a:t> </a:t>
            </a:r>
          </a:p>
        </p:txBody>
      </p:sp>
      <p:pic>
        <p:nvPicPr>
          <p:cNvPr id="2051" name="Ké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79413"/>
            <a:ext cx="2786062" cy="377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Hegeso sírja</a:t>
            </a:r>
            <a:r>
              <a:rPr lang="hu-HU" altLang="hu-HU" sz="2800">
                <a:latin typeface="Bookman Old Style" panose="02050604050505020204" pitchFamily="18" charset="0"/>
              </a:rPr>
              <a:t> (1908)</a:t>
            </a:r>
            <a:endParaRPr lang="hu-HU" altLang="hu-HU"/>
          </a:p>
        </p:txBody>
      </p:sp>
      <p:sp>
        <p:nvSpPr>
          <p:cNvPr id="1126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tárgyias költészet</a:t>
            </a:r>
          </a:p>
          <a:p>
            <a:r>
              <a:rPr lang="hu-HU" altLang="hu-HU" sz="2400" dirty="0"/>
              <a:t>antik téma, forrása egy 4. századi athéni sztélé: életkép szonettformában</a:t>
            </a:r>
          </a:p>
          <a:p>
            <a:r>
              <a:rPr lang="hu-HU" altLang="hu-HU" sz="2400" dirty="0"/>
              <a:t>befogadó kérdése: kinek szól a leány önmagát ékesítése?</a:t>
            </a:r>
          </a:p>
          <a:p>
            <a:r>
              <a:rPr lang="hu-HU" altLang="hu-HU" sz="2400" dirty="0"/>
              <a:t>beszélő = vőlegény</a:t>
            </a:r>
          </a:p>
          <a:p>
            <a:r>
              <a:rPr lang="hu-HU" altLang="hu-HU" sz="2400" dirty="0"/>
              <a:t>idősíkok összemosása, időbeli korlátok átlépése</a:t>
            </a:r>
          </a:p>
          <a:p>
            <a:r>
              <a:rPr lang="hu-HU" altLang="hu-HU" sz="2400" dirty="0"/>
              <a:t>műalkotás és befogadó viszonya</a:t>
            </a:r>
          </a:p>
          <a:p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2) </a:t>
            </a:r>
            <a:r>
              <a:rPr lang="hu-HU" altLang="hu-HU" sz="3200" b="1" i="1">
                <a:latin typeface="Bookman Old Style" panose="02050604050505020204" pitchFamily="18" charset="0"/>
              </a:rPr>
              <a:t>Herceg, hátha megjön a tél is!</a:t>
            </a:r>
            <a:br>
              <a:rPr lang="hu-HU" altLang="hu-HU" sz="3200" b="1" i="1">
                <a:latin typeface="Bookman Old Style" panose="02050604050505020204" pitchFamily="18" charset="0"/>
              </a:rPr>
            </a:br>
            <a:r>
              <a:rPr lang="hu-HU" altLang="hu-HU" sz="3200" b="1">
                <a:latin typeface="Bookman Old Style" panose="02050604050505020204" pitchFamily="18" charset="0"/>
              </a:rPr>
              <a:t>c. kötet </a:t>
            </a:r>
            <a:r>
              <a:rPr lang="hu-HU" altLang="hu-HU" sz="3200">
                <a:latin typeface="Bookman Old Style" panose="02050604050505020204" pitchFamily="18" charset="0"/>
              </a:rPr>
              <a:t>(1911)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hu-HU" altLang="hu-HU" sz="2800" b="1" i="1" dirty="0">
                <a:latin typeface="Bookman Old Style" panose="02050604050505020204" pitchFamily="18" charset="0"/>
              </a:rPr>
              <a:t>Esti kérdés </a:t>
            </a:r>
            <a:r>
              <a:rPr lang="hu-HU" altLang="hu-HU" sz="2800" dirty="0">
                <a:latin typeface="Bookman Old Style" panose="02050604050505020204" pitchFamily="18" charset="0"/>
              </a:rPr>
              <a:t>(1909)</a:t>
            </a:r>
            <a:endParaRPr lang="hu-HU" altLang="hu-HU" sz="2800" dirty="0"/>
          </a:p>
          <a:p>
            <a:pPr>
              <a:defRPr/>
            </a:pPr>
            <a:r>
              <a:rPr lang="hu-HU" sz="2400" dirty="0"/>
              <a:t>filozófiai költemény</a:t>
            </a:r>
          </a:p>
          <a:p>
            <a:pPr>
              <a:defRPr/>
            </a:pPr>
            <a:r>
              <a:rPr lang="hu-HU" sz="2400" dirty="0"/>
              <a:t>53 sor, de egyetlen versmondatból áll</a:t>
            </a:r>
          </a:p>
          <a:p>
            <a:pPr>
              <a:defRPr/>
            </a:pPr>
            <a:r>
              <a:rPr lang="hu-HU" sz="2400" dirty="0"/>
              <a:t>időmértékes verselés (jambikus lejtés); változatos rímképlet (páros, kereszt- és ölelkező rímek)</a:t>
            </a:r>
          </a:p>
          <a:p>
            <a:pPr>
              <a:defRPr/>
            </a:pPr>
            <a:r>
              <a:rPr lang="hu-HU" sz="2400" dirty="0"/>
              <a:t>3 határozószói névmás 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400" dirty="0"/>
              <a:t> 3 gondolati egység: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1) („midőn”) tavaszi-nyári este személytelen leírása = idő</a:t>
            </a:r>
          </a:p>
          <a:p>
            <a:pPr lvl="1">
              <a:defRPr/>
            </a:pPr>
            <a:r>
              <a:rPr lang="hu-HU" sz="2400" dirty="0"/>
              <a:t>természeti kép (fűszálmotívum megjelenése!)</a:t>
            </a:r>
          </a:p>
          <a:p>
            <a:pPr lvl="1">
              <a:defRPr/>
            </a:pPr>
            <a:r>
              <a:rPr lang="hu-HU" sz="2400" dirty="0"/>
              <a:t>takaró, dajka (metaforák) ~ anyai / isteni gondviselés</a:t>
            </a:r>
          </a:p>
          <a:p>
            <a:pPr lvl="1">
              <a:defRPr/>
            </a:pPr>
            <a:r>
              <a:rPr lang="hu-HU" sz="2400" dirty="0"/>
              <a:t>mély </a:t>
            </a:r>
            <a:r>
              <a:rPr lang="hu-HU" sz="2400" dirty="0" err="1"/>
              <a:t>mgh</a:t>
            </a:r>
            <a:r>
              <a:rPr lang="hu-HU" sz="2400" dirty="0"/>
              <a:t>-k (hangszimbolika) ~ sötét hangok ~ éjszaka</a:t>
            </a:r>
          </a:p>
          <a:p>
            <a:pPr marL="457200" lvl="1" indent="0">
              <a:buFontTx/>
              <a:buNone/>
              <a:defRPr/>
            </a:pPr>
            <a:r>
              <a:rPr lang="hu-HU" sz="2400" dirty="0"/>
              <a:t>→ a lírai én lelkiállapotának kivetítése, szemlélődés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60350"/>
            <a:ext cx="8291513" cy="58658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400" dirty="0"/>
              <a:t>2) („olyankor”): élethelyzetek személyes leírása = hely</a:t>
            </a:r>
          </a:p>
          <a:p>
            <a:pPr lvl="1">
              <a:defRPr/>
            </a:pPr>
            <a:r>
              <a:rPr lang="hu-HU" sz="2400" dirty="0"/>
              <a:t>önmegszólítás / általános alany megszólítása</a:t>
            </a:r>
          </a:p>
          <a:p>
            <a:pPr lvl="1">
              <a:defRPr/>
            </a:pPr>
            <a:r>
              <a:rPr lang="hu-HU" sz="2400" dirty="0"/>
              <a:t>különböző élethelyzetek felvillantása, emlékképek gyors váltakozása</a:t>
            </a:r>
          </a:p>
          <a:p>
            <a:pPr lvl="1">
              <a:defRPr/>
            </a:pPr>
            <a:r>
              <a:rPr lang="hu-HU" sz="2400" dirty="0"/>
              <a:t>távolodás (otthon → Velence)</a:t>
            </a:r>
          </a:p>
          <a:p>
            <a:pPr marL="457200" lvl="1" indent="0">
              <a:buFontTx/>
              <a:buNone/>
              <a:defRPr/>
            </a:pPr>
            <a:r>
              <a:rPr lang="hu-HU" sz="2400" dirty="0"/>
              <a:t>→ térbeli és időbeli utazás, emlékezés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3) („ott”): létfilozófiai kérdések = a létezés oka és célja</a:t>
            </a:r>
          </a:p>
          <a:p>
            <a:pPr lvl="1">
              <a:defRPr/>
            </a:pPr>
            <a:r>
              <a:rPr lang="hu-HU" sz="2400" dirty="0"/>
              <a:t>visszautal az első két egység motívumaira, képeire</a:t>
            </a:r>
          </a:p>
          <a:p>
            <a:pPr lvl="1">
              <a:defRPr/>
            </a:pPr>
            <a:r>
              <a:rPr lang="hu-HU" sz="2400" dirty="0"/>
              <a:t>„ez a sok szépség mind mire való?”</a:t>
            </a:r>
          </a:p>
          <a:p>
            <a:pPr lvl="1">
              <a:defRPr/>
            </a:pPr>
            <a:r>
              <a:rPr lang="hu-HU" sz="2400" dirty="0"/>
              <a:t>„miért nő a </a:t>
            </a:r>
            <a:r>
              <a:rPr lang="hu-HU" sz="2400" dirty="0" err="1"/>
              <a:t>fü</a:t>
            </a:r>
            <a:r>
              <a:rPr lang="hu-HU" sz="2400" dirty="0"/>
              <a:t>, hogyha majd leszárad?” </a:t>
            </a:r>
          </a:p>
          <a:p>
            <a:pPr marL="457200" lvl="1" indent="0">
              <a:buFontTx/>
              <a:buNone/>
              <a:defRPr/>
            </a:pPr>
            <a:r>
              <a:rPr lang="hu-HU" sz="2400" dirty="0"/>
              <a:t>→ természeti körforgás, létértelem, élet és halál kérdése</a:t>
            </a:r>
          </a:p>
          <a:p>
            <a:pPr>
              <a:defRPr/>
            </a:pPr>
            <a:r>
              <a:rPr lang="hu-HU" sz="2400" dirty="0"/>
              <a:t>Danaidák, sziszifuszi kő motívuma; időmértékes verselés ~ újklasszicizmus</a:t>
            </a:r>
          </a:p>
          <a:p>
            <a:pPr>
              <a:defRPr/>
            </a:pPr>
            <a:r>
              <a:rPr lang="hu-HU" sz="2400" dirty="0"/>
              <a:t>pillanatfelvételek, képek ~ impresszionizmus</a:t>
            </a:r>
          </a:p>
          <a:p>
            <a:pPr>
              <a:defRPr/>
            </a:pPr>
            <a:r>
              <a:rPr lang="hu-HU" sz="2400" dirty="0"/>
              <a:t>bonyolult mondatfűzés, versnyelv ~ szecesszió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3) A humánum őrzése a háború alatt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buFontTx/>
              <a:buNone/>
            </a:pPr>
            <a:r>
              <a:rPr lang="hu-HU" altLang="hu-HU" sz="2800" b="1" i="1">
                <a:latin typeface="Bookman Old Style" panose="02050604050505020204" pitchFamily="18" charset="0"/>
              </a:rPr>
              <a:t>Recitativ </a:t>
            </a:r>
            <a:r>
              <a:rPr lang="hu-HU" altLang="hu-HU" sz="2800" b="1">
                <a:latin typeface="Bookman Old Style" panose="02050604050505020204" pitchFamily="18" charset="0"/>
              </a:rPr>
              <a:t>c. kötet – </a:t>
            </a:r>
            <a:r>
              <a:rPr lang="hu-HU" altLang="hu-HU" sz="2800" b="1" i="1">
                <a:latin typeface="Bookman Old Style" panose="02050604050505020204" pitchFamily="18" charset="0"/>
              </a:rPr>
              <a:t>Húsvét előtt</a:t>
            </a:r>
            <a:r>
              <a:rPr lang="hu-HU" altLang="hu-HU" sz="2800" b="1">
                <a:latin typeface="Bookman Old Style" panose="02050604050505020204" pitchFamily="18" charset="0"/>
              </a:rPr>
              <a:t> </a:t>
            </a:r>
            <a:r>
              <a:rPr lang="hu-HU" altLang="hu-HU" sz="2800">
                <a:latin typeface="Bookman Old Style" panose="02050604050505020204" pitchFamily="18" charset="0"/>
              </a:rPr>
              <a:t>(1916)</a:t>
            </a:r>
          </a:p>
          <a:p>
            <a:r>
              <a:rPr lang="hu-HU" altLang="hu-HU" sz="2400"/>
              <a:t>cím ~ feltámadás, a béke eljövetelének reménye</a:t>
            </a:r>
          </a:p>
          <a:p>
            <a:r>
              <a:rPr lang="hu-HU" altLang="hu-HU" sz="2400"/>
              <a:t>műfaji keveredés: közösségi óda / rapszódia</a:t>
            </a:r>
          </a:p>
          <a:p>
            <a:r>
              <a:rPr lang="hu-HU" altLang="hu-HU" sz="2400"/>
              <a:t>1. szabadversre emlékeztető rapszódia (szaggatott versbeszéd, rímtelen sorok, nyugtalan ritmus)</a:t>
            </a:r>
          </a:p>
          <a:p>
            <a:r>
              <a:rPr lang="hu-HU" altLang="hu-HU" sz="2400"/>
              <a:t>2. a zárlatban átvált dalformába (rövidülés, magyaros verselés, rímek) és patetikus hangnembe</a:t>
            </a:r>
          </a:p>
          <a:p>
            <a:r>
              <a:rPr lang="hu-HU" altLang="hu-HU" sz="2400"/>
              <a:t>retorikai alakzatok: ismétlés, ellentét, fokozás, halmozás</a:t>
            </a:r>
          </a:p>
          <a:p>
            <a:r>
              <a:rPr lang="hu-HU" altLang="hu-HU" sz="2400"/>
              <a:t>képhasználat: metaforagazdagság (pl.: malom-metafora ~ háború, értelmetlen öldöklés, kozmikus pusztulás)</a:t>
            </a:r>
          </a:p>
          <a:p>
            <a:r>
              <a:rPr lang="hu-HU" altLang="hu-HU" sz="2400"/>
              <a:t>további motívumok: vér, március, bor-búza-békesség</a:t>
            </a:r>
          </a:p>
          <a:p>
            <a:r>
              <a:rPr lang="hu-HU" altLang="hu-HU" sz="2400"/>
              <a:t>pusztulás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/>
              <a:t> megbékélés, újjászületés, megváltás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u-HU" altLang="hu-HU" sz="2800" b="1" i="1" dirty="0">
                <a:latin typeface="Bookman Old Style" panose="02050604050505020204" pitchFamily="18" charset="0"/>
              </a:rPr>
              <a:t>Fortissimo</a:t>
            </a:r>
            <a:r>
              <a:rPr lang="hu-HU" altLang="hu-HU" sz="2800" i="1" dirty="0">
                <a:latin typeface="Bookman Old Style" panose="02050604050505020204" pitchFamily="18" charset="0"/>
              </a:rPr>
              <a:t> </a:t>
            </a:r>
            <a:r>
              <a:rPr lang="hu-HU" altLang="hu-HU" sz="2800" dirty="0">
                <a:latin typeface="Bookman Old Style" panose="02050604050505020204" pitchFamily="18" charset="0"/>
              </a:rPr>
              <a:t>(1917)</a:t>
            </a:r>
          </a:p>
          <a:p>
            <a:pPr>
              <a:defRPr/>
            </a:pPr>
            <a:r>
              <a:rPr lang="hu-HU" sz="2400" dirty="0"/>
              <a:t>rapszódia: zaklatott hang, a költőből kiszakadó jajkiáltás</a:t>
            </a:r>
          </a:p>
          <a:p>
            <a:pPr>
              <a:defRPr/>
            </a:pPr>
            <a:r>
              <a:rPr lang="hu-HU" altLang="hu-HU" sz="2400" dirty="0"/>
              <a:t>a vers miatt elkobozzák a </a:t>
            </a:r>
            <a:r>
              <a:rPr lang="hu-HU" altLang="hu-HU" sz="2400" i="1" dirty="0"/>
              <a:t>Nyugat</a:t>
            </a:r>
            <a:r>
              <a:rPr lang="hu-HU" altLang="hu-HU" sz="2400" dirty="0"/>
              <a:t>ot, perbe fogják a költőt</a:t>
            </a:r>
          </a:p>
          <a:p>
            <a:pPr>
              <a:buFontTx/>
              <a:buNone/>
              <a:defRPr/>
            </a:pPr>
            <a:endParaRPr lang="hu-HU" altLang="hu-HU" sz="2400" dirty="0"/>
          </a:p>
          <a:p>
            <a:pPr marL="0" indent="0">
              <a:buFontTx/>
              <a:buNone/>
              <a:defRPr/>
            </a:pPr>
            <a:r>
              <a:rPr lang="hu-HU" sz="2800" b="1" i="1" dirty="0">
                <a:latin typeface="Bookman Old Style" panose="02050604050505020204" pitchFamily="18" charset="0"/>
              </a:rPr>
              <a:t>Háborús </a:t>
            </a:r>
            <a:r>
              <a:rPr lang="hu-HU" sz="2800" b="1" i="1" dirty="0" err="1">
                <a:latin typeface="Bookman Old Style" panose="02050604050505020204" pitchFamily="18" charset="0"/>
              </a:rPr>
              <a:t>anthológiák</a:t>
            </a:r>
            <a:r>
              <a:rPr lang="hu-HU" sz="2800" i="1" dirty="0">
                <a:latin typeface="Bookman Old Style" panose="02050604050505020204" pitchFamily="18" charset="0"/>
              </a:rPr>
              <a:t> </a:t>
            </a:r>
            <a:r>
              <a:rPr lang="hu-HU" sz="2800" dirty="0">
                <a:latin typeface="Bookman Old Style" panose="02050604050505020204" pitchFamily="18" charset="0"/>
              </a:rPr>
              <a:t>(1917)</a:t>
            </a:r>
          </a:p>
          <a:p>
            <a:pPr>
              <a:defRPr/>
            </a:pPr>
            <a:r>
              <a:rPr lang="hu-HU" sz="2400" dirty="0"/>
              <a:t>kétféle költői magatartás:</a:t>
            </a:r>
          </a:p>
          <a:p>
            <a:pPr lvl="1">
              <a:defRPr/>
            </a:pPr>
            <a:r>
              <a:rPr lang="hu-HU" sz="2400" dirty="0"/>
              <a:t>1. mindig az aktuális széljáráshoz igazodás ~ hajladozó sás képe</a:t>
            </a:r>
          </a:p>
          <a:p>
            <a:pPr lvl="1">
              <a:defRPr/>
            </a:pPr>
            <a:r>
              <a:rPr lang="hu-HU" sz="2400" dirty="0"/>
              <a:t>2. néma tiltakozás</a:t>
            </a:r>
          </a:p>
          <a:p>
            <a:pPr>
              <a:buFontTx/>
              <a:buNone/>
              <a:defRPr/>
            </a:pPr>
            <a:endParaRPr lang="hu-HU" altLang="hu-HU" sz="2400" dirty="0"/>
          </a:p>
          <a:p>
            <a:pPr marL="0" indent="0">
              <a:buFontTx/>
              <a:buNone/>
              <a:defRPr/>
            </a:pPr>
            <a:r>
              <a:rPr lang="hu-HU" sz="2800" b="1" i="1" dirty="0">
                <a:latin typeface="Bookman Old Style" panose="02050604050505020204" pitchFamily="18" charset="0"/>
              </a:rPr>
              <a:t>Zsoltár gyermekhangra</a:t>
            </a:r>
            <a:r>
              <a:rPr lang="hu-HU" sz="2800" b="1" dirty="0">
                <a:latin typeface="Bookman Old Style" panose="02050604050505020204" pitchFamily="18" charset="0"/>
              </a:rPr>
              <a:t> </a:t>
            </a:r>
            <a:r>
              <a:rPr lang="hu-HU" sz="2800" dirty="0">
                <a:latin typeface="Bookman Old Style" panose="02050604050505020204" pitchFamily="18" charset="0"/>
              </a:rPr>
              <a:t>(1917)</a:t>
            </a:r>
          </a:p>
          <a:p>
            <a:pPr marL="0" indent="0">
              <a:buFontTx/>
              <a:buNone/>
              <a:defRPr/>
            </a:pPr>
            <a:r>
              <a:rPr lang="hu-HU" sz="2800" b="1" i="1" dirty="0">
                <a:latin typeface="Bookman Old Style" panose="02050604050505020204" pitchFamily="18" charset="0"/>
              </a:rPr>
              <a:t>Zsoltár férfihangra</a:t>
            </a:r>
            <a:r>
              <a:rPr lang="hu-HU" sz="2800" i="1" dirty="0">
                <a:latin typeface="Bookman Old Style" panose="02050604050505020204" pitchFamily="18" charset="0"/>
              </a:rPr>
              <a:t> </a:t>
            </a:r>
            <a:r>
              <a:rPr lang="hu-HU" sz="2800" dirty="0">
                <a:latin typeface="Bookman Old Style" panose="02050604050505020204" pitchFamily="18" charset="0"/>
              </a:rPr>
              <a:t>(1918)</a:t>
            </a:r>
          </a:p>
          <a:p>
            <a:pPr marL="0" indent="0">
              <a:buFontTx/>
              <a:buNone/>
              <a:defRPr/>
            </a:pPr>
            <a:r>
              <a:rPr lang="hu-HU" dirty="0"/>
              <a:t> </a:t>
            </a:r>
          </a:p>
          <a:p>
            <a:pPr>
              <a:buFontTx/>
              <a:buNone/>
              <a:defRPr/>
            </a:pPr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4) A humánum őrzése a háború után</a:t>
            </a:r>
            <a:endParaRPr lang="hu-HU" altLang="hu-HU" sz="3200">
              <a:latin typeface="Bookman Old Style" panose="020506040505050202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  <a:defRPr/>
            </a:pPr>
            <a:r>
              <a:rPr lang="hu-HU" altLang="hu-HU" sz="2400" dirty="0"/>
              <a:t>komor hangulat a nemzeti tragédia miatt, visszahúzódás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altLang="hu-HU" sz="2400" dirty="0"/>
              <a:t>új témák: szociális érzékenység, szenvedés és halál, tiltakozás a fasizmus ellen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hu-HU" altLang="hu-HU" sz="2400" dirty="0"/>
              <a:t>költészete egyszerűsödik, </a:t>
            </a:r>
            <a:r>
              <a:rPr lang="hu-HU" altLang="hu-HU" sz="2400" dirty="0" err="1"/>
              <a:t>klasszicizálódik</a:t>
            </a:r>
            <a:r>
              <a:rPr lang="hu-HU" altLang="hu-HU" sz="2400" dirty="0"/>
              <a:t>, nyelve közvetlenebbé válik</a:t>
            </a:r>
          </a:p>
          <a:p>
            <a:pPr>
              <a:defRPr/>
            </a:pPr>
            <a:endParaRPr lang="hu-HU" altLang="hu-HU" sz="2400" b="1" i="1" dirty="0">
              <a:latin typeface="Bookman Old Style" panose="020506040505050202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hu-HU" altLang="hu-HU" sz="2800" b="1" i="1" dirty="0">
                <a:latin typeface="Bookman Old Style" panose="02050604050505020204" pitchFamily="18" charset="0"/>
              </a:rPr>
              <a:t>Petőfi koszorúi</a:t>
            </a:r>
            <a:r>
              <a:rPr lang="hu-HU" altLang="hu-HU" sz="2800" i="1" dirty="0">
                <a:latin typeface="Bookman Old Style" panose="02050604050505020204" pitchFamily="18" charset="0"/>
              </a:rPr>
              <a:t> </a:t>
            </a:r>
            <a:r>
              <a:rPr lang="hu-HU" altLang="hu-HU" sz="2800" dirty="0">
                <a:latin typeface="Bookman Old Style" panose="02050604050505020204" pitchFamily="18" charset="0"/>
              </a:rPr>
              <a:t>(1923)</a:t>
            </a:r>
          </a:p>
          <a:p>
            <a:pPr>
              <a:defRPr/>
            </a:pPr>
            <a:r>
              <a:rPr lang="hu-HU" altLang="hu-HU" sz="2400" dirty="0"/>
              <a:t>idő- és értékszembesítés: múlt („szabadság csillaga”) ↔ jelen (támolygó „rab”) → jövő („szabad virág”)</a:t>
            </a:r>
          </a:p>
          <a:p>
            <a:pPr>
              <a:defRPr/>
            </a:pPr>
            <a:r>
              <a:rPr lang="hu-HU" altLang="hu-HU" sz="2400" dirty="0"/>
              <a:t>Petőfi eszméinek kisajátítása, megcsúfolása</a:t>
            </a:r>
          </a:p>
          <a:p>
            <a:pPr>
              <a:defRPr/>
            </a:pPr>
            <a:r>
              <a:rPr lang="hu-HU" altLang="hu-HU" sz="2400" dirty="0"/>
              <a:t>(4–6. vsz.) az új nemzedéktől, az ifjúságtól várja a változást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dirty="0">
                <a:latin typeface="Bookman Old Style" panose="02050604050505020204" pitchFamily="18" charset="0"/>
              </a:rPr>
              <a:t>5) </a:t>
            </a:r>
            <a:r>
              <a:rPr lang="hu-HU" altLang="hu-HU" sz="2800" b="1" i="1" dirty="0">
                <a:latin typeface="Bookman Old Style" panose="02050604050505020204" pitchFamily="18" charset="0"/>
              </a:rPr>
              <a:t>Az istenek halnak, az ember él </a:t>
            </a:r>
            <a:r>
              <a:rPr lang="hu-HU" altLang="hu-HU" sz="2800" b="1" dirty="0">
                <a:latin typeface="Bookman Old Style" panose="02050604050505020204" pitchFamily="18" charset="0"/>
              </a:rPr>
              <a:t>c. kötet</a:t>
            </a:r>
            <a:br>
              <a:rPr lang="hu-HU" altLang="hu-HU" sz="2800" b="1" i="1" dirty="0">
                <a:latin typeface="Bookman Old Style" panose="02050604050505020204" pitchFamily="18" charset="0"/>
              </a:rPr>
            </a:br>
            <a:r>
              <a:rPr lang="hu-HU" altLang="hu-HU" sz="2800" b="1" i="1" dirty="0">
                <a:latin typeface="Bookman Old Style" panose="02050604050505020204" pitchFamily="18" charset="0"/>
              </a:rPr>
              <a:t>A gazda bekeríti házát</a:t>
            </a:r>
            <a:r>
              <a:rPr lang="hu-HU" altLang="hu-HU" sz="2800" dirty="0">
                <a:latin typeface="Bookman Old Style" panose="02050604050505020204" pitchFamily="18" charset="0"/>
              </a:rPr>
              <a:t> (1925–27)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dirty="0"/>
              <a:t>kert-allegória ~ visszavonulás, elzárkózás</a:t>
            </a:r>
          </a:p>
          <a:p>
            <a:r>
              <a:rPr lang="hu-HU" altLang="hu-HU" sz="2400" dirty="0"/>
              <a:t>évszaktoposz (ősz, tél ~ értékpusztulás)</a:t>
            </a:r>
          </a:p>
          <a:p>
            <a:r>
              <a:rPr lang="hu-HU" altLang="hu-HU" sz="2400" dirty="0"/>
              <a:t>az emberi kultúra értékeit szeretné átmenteni egy „barbár” korban (~ kései Ady)</a:t>
            </a:r>
          </a:p>
          <a:p>
            <a:r>
              <a:rPr lang="hu-HU" altLang="hu-HU" sz="2400" dirty="0"/>
              <a:t>egy eljövendő jobb kor reménye</a:t>
            </a:r>
          </a:p>
          <a:p>
            <a:r>
              <a:rPr lang="hu-HU" altLang="hu-HU" sz="2400" dirty="0"/>
              <a:t>szabadversszerű sorok, soráthajlások (~ nyugtalanság, félelem)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3DA41F-9258-D251-DCC1-850AD0668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sz="2800" b="1" i="1" dirty="0">
                <a:latin typeface="Bookman Old Style" panose="02050604050505020204" pitchFamily="18" charset="0"/>
              </a:rPr>
              <a:t>Jobb és bal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1AC9A9C-CCFC-762C-FCA8-91C0C184F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/>
              <a:t>4 számozott egység, de kötetlen forma (áthajlások), metaforikus közlésmód:</a:t>
            </a:r>
          </a:p>
          <a:p>
            <a:pPr marL="0" indent="0">
              <a:buNone/>
            </a:pPr>
            <a:r>
              <a:rPr lang="hu-HU" sz="2400" dirty="0"/>
              <a:t>	I. láng – E/3. sz.</a:t>
            </a:r>
          </a:p>
          <a:p>
            <a:pPr marL="0" indent="0">
              <a:buNone/>
            </a:pPr>
            <a:r>
              <a:rPr lang="hu-HU" sz="2400" dirty="0"/>
              <a:t>	II. labda(játék) – E/1. sz.</a:t>
            </a:r>
          </a:p>
          <a:p>
            <a:pPr marL="0" indent="0">
              <a:buNone/>
            </a:pPr>
            <a:r>
              <a:rPr lang="hu-HU" sz="2400" dirty="0"/>
              <a:t>	III. gyermek, (báb) – E/3. sz.</a:t>
            </a:r>
          </a:p>
          <a:p>
            <a:pPr marL="0" indent="0">
              <a:buNone/>
            </a:pPr>
            <a:r>
              <a:rPr lang="hu-HU" sz="2400" dirty="0"/>
              <a:t>	IV. báb – E/1. sz.</a:t>
            </a:r>
          </a:p>
          <a:p>
            <a:r>
              <a:rPr lang="hu-HU" sz="2400" dirty="0"/>
              <a:t>jobb és bal ~ térbeli / politikai, ideológiai / morális irányok (lásd: utolsó ítélet)</a:t>
            </a:r>
          </a:p>
          <a:p>
            <a:r>
              <a:rPr lang="hu-HU" sz="2400" dirty="0"/>
              <a:t>lírai én irányultsága: „fölfelé” → emberi, evilági elvárások helyett isteni, transzcendens elköteleződés</a:t>
            </a:r>
          </a:p>
          <a:p>
            <a:pPr marL="0" indent="0">
              <a:buNone/>
            </a:pPr>
            <a:r>
              <a:rPr lang="hu-HU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4638300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ím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727200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Ars poeticák összehasonlítása</a:t>
            </a:r>
            <a:br>
              <a:rPr lang="hu-HU" altLang="hu-HU" sz="3200" u="sng">
                <a:latin typeface="Bookman Old Style" panose="02050604050505020204" pitchFamily="18" charset="0"/>
              </a:rPr>
            </a:br>
            <a:r>
              <a:rPr lang="hu-HU" altLang="hu-HU" sz="3200">
                <a:latin typeface="Bookman Old Style" panose="02050604050505020204" pitchFamily="18" charset="0"/>
              </a:rPr>
              <a:t>(</a:t>
            </a:r>
            <a:r>
              <a:rPr lang="hu-HU" altLang="hu-HU" sz="3200" i="1">
                <a:latin typeface="Bookman Old Style" panose="02050604050505020204" pitchFamily="18" charset="0"/>
              </a:rPr>
              <a:t>Cigány a siralomházban, Mint különös hírmondó, Csak posta voltál</a:t>
            </a:r>
            <a:r>
              <a:rPr lang="hu-HU" altLang="hu-HU" sz="3200">
                <a:latin typeface="Bookman Old Style" panose="02050604050505020204" pitchFamily="18" charset="0"/>
              </a:rPr>
              <a:t>)</a:t>
            </a:r>
            <a:br>
              <a:rPr lang="hu-HU" altLang="hu-HU" sz="3200">
                <a:latin typeface="Bookman Old Style" panose="02050604050505020204" pitchFamily="18" charset="0"/>
              </a:rPr>
            </a:br>
            <a:endParaRPr lang="hu-HU" altLang="hu-HU" sz="3200">
              <a:latin typeface="Bookman Old Style" panose="02050604050505020204" pitchFamily="18" charset="0"/>
            </a:endParaRPr>
          </a:p>
        </p:txBody>
      </p:sp>
      <p:sp>
        <p:nvSpPr>
          <p:cNvPr id="18435" name="Tartalom helye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3560763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hu-HU" altLang="hu-HU" sz="2800"/>
              <a:t>Jellemezze a vershelyzetet és a beszédmódot (tér-idő viszonyok, beszélő, megszólított)!</a:t>
            </a:r>
          </a:p>
          <a:p>
            <a:pPr marL="514350" indent="-514350">
              <a:buFontTx/>
              <a:buAutoNum type="arabicPeriod"/>
            </a:pPr>
            <a:r>
              <a:rPr lang="hu-HU" altLang="hu-HU" sz="2800"/>
              <a:t>Tagolja szerkezeti egységekre a művet!</a:t>
            </a:r>
          </a:p>
          <a:p>
            <a:pPr marL="514350" indent="-514350">
              <a:buFontTx/>
              <a:buAutoNum type="arabicPeriod"/>
            </a:pPr>
            <a:r>
              <a:rPr lang="hu-HU" altLang="hu-HU" sz="2800"/>
              <a:t>Milyen központi képre, motívumra épül a vers? Értelmezze a költői szerepfelfogást!</a:t>
            </a:r>
          </a:p>
          <a:p>
            <a:pPr marL="514350" indent="-514350"/>
            <a:endParaRPr lang="hu-HU" altLang="hu-HU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1079500"/>
          </a:xfrm>
        </p:spPr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Cigány a siralomházban</a:t>
            </a:r>
            <a:r>
              <a:rPr lang="hu-HU" altLang="hu-HU" sz="2800" b="1">
                <a:latin typeface="Bookman Old Style" panose="02050604050505020204" pitchFamily="18" charset="0"/>
              </a:rPr>
              <a:t> </a:t>
            </a:r>
            <a:r>
              <a:rPr lang="hu-HU" altLang="hu-HU" sz="2800">
                <a:latin typeface="Bookman Old Style" panose="02050604050505020204" pitchFamily="18" charset="0"/>
              </a:rPr>
              <a:t>(1926)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r>
              <a:rPr lang="hu-HU" altLang="hu-HU" sz="2400"/>
              <a:t>költői számvetés, ars poetica (cím: utalás Vörösmartyra)</a:t>
            </a:r>
          </a:p>
          <a:p>
            <a:r>
              <a:rPr lang="hu-HU" altLang="hu-HU" sz="2400"/>
              <a:t>(1-3. vsz.) saját költői korszakai (idő- és értékszembesítés):</a:t>
            </a:r>
          </a:p>
          <a:p>
            <a:pPr lvl="1"/>
            <a:r>
              <a:rPr lang="hu-HU" altLang="hu-HU" sz="2000"/>
              <a:t>1. („hajdan”) formai változatosság és tökéletesség, klasszikus modernség teremtésesztétikája, szecesszió ~ bogár</a:t>
            </a:r>
          </a:p>
          <a:p>
            <a:pPr lvl="1"/>
            <a:r>
              <a:rPr lang="hu-HU" altLang="hu-HU" sz="2000"/>
              <a:t>2. („később”) háború elleni tiltakozás, etikai-prófétai szerep ~ trombitahang</a:t>
            </a:r>
          </a:p>
          <a:p>
            <a:pPr lvl="1"/>
            <a:r>
              <a:rPr lang="hu-HU" altLang="hu-HU" sz="2000"/>
              <a:t>3. („ma már”) a jelen bizonytalan, szomorú versei ~ könny felcsillanása</a:t>
            </a:r>
          </a:p>
          <a:p>
            <a:r>
              <a:rPr lang="hu-HU" altLang="hu-HU" sz="2400"/>
              <a:t>(4-6. vsz.) jelenbeli társadalomrajz: „beskatulyázott” életek, elidegenedés, kilátástalan helyzet, öngyilkosság → szenvedők iránti együttérzés, részvét-etika</a:t>
            </a:r>
          </a:p>
          <a:p>
            <a:r>
              <a:rPr lang="hu-HU" altLang="hu-HU" sz="2400"/>
              <a:t>(7-8. vsz.) összegzés: visszatérő motívumok → művészlét értelme: reménytelen, hiábavaló költészet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algn="l"/>
            <a:r>
              <a:rPr lang="hu-HU" altLang="hu-HU" sz="3600" b="1">
                <a:latin typeface="Bookman Old Style" panose="02050604050505020204" pitchFamily="18" charset="0"/>
              </a:rPr>
              <a:t>Élete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5895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sz="2800"/>
              <a:t>apja Babits Mihály törvényszéki bíró, anyja Kelemen Auróra (művelt, vallásos család)</a:t>
            </a:r>
          </a:p>
          <a:p>
            <a:pPr>
              <a:lnSpc>
                <a:spcPct val="90000"/>
              </a:lnSpc>
            </a:pPr>
            <a:r>
              <a:rPr lang="hu-HU" altLang="hu-HU" sz="2800"/>
              <a:t>a négy testvér közül a legidősebb</a:t>
            </a:r>
          </a:p>
          <a:p>
            <a:pPr>
              <a:lnSpc>
                <a:spcPct val="90000"/>
              </a:lnSpc>
            </a:pPr>
            <a:r>
              <a:rPr lang="hu-HU" altLang="hu-HU" sz="2800"/>
              <a:t>elemi iskolák: Szekszárd, Budapest, Pécs</a:t>
            </a:r>
          </a:p>
          <a:p>
            <a:pPr>
              <a:lnSpc>
                <a:spcPct val="90000"/>
              </a:lnSpc>
            </a:pPr>
            <a:r>
              <a:rPr lang="hu-HU" altLang="hu-HU" sz="2800"/>
              <a:t>gimnázium: Pécs (ciszterciek)</a:t>
            </a:r>
          </a:p>
          <a:p>
            <a:pPr>
              <a:lnSpc>
                <a:spcPct val="90000"/>
              </a:lnSpc>
            </a:pPr>
            <a:r>
              <a:rPr lang="hu-HU" altLang="hu-HU" sz="2800" b="1"/>
              <a:t>budapesti egyetem: magyar–francia szak </a:t>
            </a:r>
            <a:r>
              <a:rPr lang="hu-HU" altLang="hu-HU" sz="2800"/>
              <a:t>(a franciát latinra cseréli) </a:t>
            </a:r>
            <a:r>
              <a:rPr lang="hu-HU" altLang="hu-HU" sz="2800">
                <a:cs typeface="Arial" panose="020B0604020202020204" pitchFamily="34" charset="0"/>
              </a:rPr>
              <a:t>→ </a:t>
            </a:r>
            <a:r>
              <a:rPr lang="hu-HU" altLang="hu-HU" sz="2800" b="1">
                <a:cs typeface="Arial" panose="020B0604020202020204" pitchFamily="34" charset="0"/>
              </a:rPr>
              <a:t>Négyesy-szemináriumok</a:t>
            </a:r>
            <a:r>
              <a:rPr lang="hu-HU" altLang="hu-HU" sz="2800">
                <a:cs typeface="Arial" panose="020B0604020202020204" pitchFamily="34" charset="0"/>
              </a:rPr>
              <a:t>: </a:t>
            </a:r>
            <a:r>
              <a:rPr lang="hu-HU" altLang="hu-HU" sz="2800"/>
              <a:t>barátságot köt Kosztolányival és Juhász Gyulával</a:t>
            </a:r>
          </a:p>
          <a:p>
            <a:pPr>
              <a:lnSpc>
                <a:spcPct val="90000"/>
              </a:lnSpc>
            </a:pPr>
            <a:r>
              <a:rPr lang="hu-HU" altLang="hu-HU" sz="2800" b="1"/>
              <a:t>tanít</a:t>
            </a:r>
            <a:r>
              <a:rPr lang="hu-HU" altLang="hu-HU" sz="2800"/>
              <a:t> Baján, Szegeden, majd Fogarason</a:t>
            </a:r>
          </a:p>
          <a:p>
            <a:pPr>
              <a:lnSpc>
                <a:spcPct val="90000"/>
              </a:lnSpc>
            </a:pPr>
            <a:r>
              <a:rPr lang="hu-HU" altLang="hu-HU" sz="2800"/>
              <a:t>itáliai utazás</a:t>
            </a:r>
          </a:p>
          <a:p>
            <a:pPr>
              <a:lnSpc>
                <a:spcPct val="90000"/>
              </a:lnSpc>
            </a:pPr>
            <a:r>
              <a:rPr lang="hu-HU" altLang="hu-HU" sz="2800"/>
              <a:t>(1908) </a:t>
            </a:r>
            <a:r>
              <a:rPr lang="hu-HU" altLang="hu-HU" sz="2800" i="1"/>
              <a:t>A Holnap</a:t>
            </a:r>
            <a:r>
              <a:rPr lang="hu-HU" altLang="hu-HU" sz="2800"/>
              <a:t> közli néhány versét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6)</a:t>
            </a:r>
            <a:r>
              <a:rPr lang="hu-HU" altLang="hu-HU" sz="2800" b="1" i="1">
                <a:latin typeface="Bookman Old Style" panose="02050604050505020204" pitchFamily="18" charset="0"/>
              </a:rPr>
              <a:t> Versenyt az esztendőkkel!</a:t>
            </a:r>
            <a:r>
              <a:rPr lang="hu-HU" altLang="hu-HU" sz="2800" b="1">
                <a:latin typeface="Bookman Old Style" panose="02050604050505020204" pitchFamily="18" charset="0"/>
              </a:rPr>
              <a:t> c. kötet</a:t>
            </a:r>
            <a:br>
              <a:rPr lang="hu-HU" altLang="hu-HU" sz="2800" b="1">
                <a:latin typeface="Bookman Old Style" panose="02050604050505020204" pitchFamily="18" charset="0"/>
              </a:rPr>
            </a:br>
            <a:r>
              <a:rPr lang="hu-HU" altLang="hu-HU" sz="2800" b="1" i="1">
                <a:latin typeface="Bookman Old Style" panose="02050604050505020204" pitchFamily="18" charset="0"/>
              </a:rPr>
              <a:t>Mint különös hírmondó</a:t>
            </a:r>
            <a:r>
              <a:rPr lang="hu-HU" altLang="hu-HU" sz="2800">
                <a:latin typeface="Bookman Old Style" panose="02050604050505020204" pitchFamily="18" charset="0"/>
              </a:rPr>
              <a:t> (1930)</a:t>
            </a:r>
            <a:endParaRPr lang="hu-HU" altLang="hu-HU" sz="2800" i="1">
              <a:latin typeface="Bookman Old Style" panose="02050604050505020204" pitchFamily="18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eszmények összegzése, költői önjellemzés, ars poetica</a:t>
            </a:r>
          </a:p>
          <a:p>
            <a:r>
              <a:rPr lang="hu-HU" altLang="hu-HU" sz="2400"/>
              <a:t>prófétai szerep</a:t>
            </a:r>
          </a:p>
          <a:p>
            <a:r>
              <a:rPr lang="hu-HU" altLang="hu-HU" sz="2400"/>
              <a:t>10 vsz. = egyetlen mondat (a főmondat a 7. strófában)</a:t>
            </a:r>
          </a:p>
          <a:p>
            <a:r>
              <a:rPr lang="hu-HU" altLang="hu-HU" sz="2400"/>
              <a:t>(1-6. vsz.) önjellemzés, helyzetértékelés (E/3.)</a:t>
            </a:r>
          </a:p>
          <a:p>
            <a:r>
              <a:rPr lang="hu-HU" altLang="hu-HU" sz="2400"/>
              <a:t>(7-10. vsz.) az üzenet megfogalmazása (E/1.)</a:t>
            </a:r>
          </a:p>
          <a:p>
            <a:r>
              <a:rPr lang="hu-HU" altLang="hu-HU" sz="2400"/>
              <a:t>a „különös hírmondót” a lényegi kérdések érdeklik: egyetemes törvények, természet örök körforgása</a:t>
            </a:r>
          </a:p>
          <a:p>
            <a:r>
              <a:rPr lang="hu-HU" altLang="hu-HU" sz="2400"/>
              <a:t>üzenete: ősz érkezése (nem „újság”, a modern világban nincs hírértéke, mindenki tudja, de nem akarnak tudomást venni róla)</a:t>
            </a:r>
          </a:p>
          <a:p>
            <a:r>
              <a:rPr lang="hu-HU" altLang="hu-HU" sz="2400"/>
              <a:t>időmértékes alapú verselés (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≈</a:t>
            </a:r>
            <a:r>
              <a:rPr lang="hu-HU" altLang="hu-HU" sz="2400"/>
              <a:t> hexameter)</a:t>
            </a:r>
          </a:p>
          <a:p>
            <a:pPr>
              <a:lnSpc>
                <a:spcPct val="90000"/>
              </a:lnSpc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 dirty="0">
                <a:latin typeface="Bookman Old Style" panose="02050604050505020204" pitchFamily="18" charset="0"/>
              </a:rPr>
              <a:t>Csak posta voltál</a:t>
            </a:r>
            <a:r>
              <a:rPr lang="hu-HU" altLang="hu-HU" sz="2800" b="1" dirty="0">
                <a:latin typeface="Bookman Old Style" panose="02050604050505020204" pitchFamily="18" charset="0"/>
              </a:rPr>
              <a:t> </a:t>
            </a:r>
            <a:r>
              <a:rPr lang="hu-HU" altLang="hu-HU" sz="2800" dirty="0">
                <a:latin typeface="Bookman Old Style" panose="02050604050505020204" pitchFamily="18" charset="0"/>
              </a:rPr>
              <a:t>(1933)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dialogizáló beszédmód: valójában önmegszólítás</a:t>
            </a:r>
          </a:p>
          <a:p>
            <a:r>
              <a:rPr lang="hu-HU" altLang="hu-HU" sz="2400"/>
              <a:t>lírai személyesség, hagyományhoz való viszony kérdése</a:t>
            </a:r>
          </a:p>
          <a:p>
            <a:r>
              <a:rPr lang="hu-HU" altLang="hu-HU" sz="2400"/>
              <a:t>a művészi (emberi) lét értelme, végessége → marad-e nyom utánunk? a nyomban felismerhető-e a személyiség?</a:t>
            </a:r>
          </a:p>
          <a:p>
            <a:r>
              <a:rPr lang="hu-HU" altLang="hu-HU" sz="2400"/>
              <a:t>önazonosság-vesztés → a múlt emlékeiben keresi (és találja meg) önazonosságát → folytonos változás</a:t>
            </a:r>
          </a:p>
          <a:p>
            <a:r>
              <a:rPr lang="hu-HU" altLang="hu-HU" sz="2400"/>
              <a:t>végkövetkeztetés (címben + utolsó két strófában): az én csak eszköz, közvetítő múlt és jövő között, feladata a hagyomány továbbadása (~ posta- és medermetafora)</a:t>
            </a:r>
          </a:p>
          <a:p>
            <a:r>
              <a:rPr lang="hu-HU" altLang="hu-HU" sz="2400"/>
              <a:t>későmodern felismerés: leszámolás a romantikus én-kultusszal, alkotás ≠ alkotó személyisége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7) Szembenézés a halállal</a:t>
            </a:r>
            <a:br>
              <a:rPr lang="hu-HU" altLang="hu-HU" sz="2800" b="1">
                <a:latin typeface="Bookman Old Style" panose="02050604050505020204" pitchFamily="18" charset="0"/>
              </a:rPr>
            </a:br>
            <a:r>
              <a:rPr lang="hu-HU" altLang="hu-HU" sz="2800" b="1" i="1">
                <a:latin typeface="Bookman Old Style" panose="02050604050505020204" pitchFamily="18" charset="0"/>
              </a:rPr>
              <a:t>Ősz és tavasz között</a:t>
            </a:r>
            <a:r>
              <a:rPr lang="hu-HU" altLang="hu-HU" sz="2800">
                <a:latin typeface="Bookman Old Style" panose="02050604050505020204" pitchFamily="18" charset="0"/>
              </a:rPr>
              <a:t> (1936)</a:t>
            </a:r>
            <a:endParaRPr lang="hu-HU" altLang="hu-HU" sz="2800" b="1">
              <a:latin typeface="Bookman Old Style" panose="02050604050505020204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852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/>
              <a:t>cím: a tél körülírása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„a halál rettenetében fogant”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/>
              <a:t> elégikus hangnem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ütemhangsúlyos verselés, páros rím, refrén (~ dalforma) </a:t>
            </a:r>
            <a:r>
              <a:rPr lang="hu-HU" altLang="hu-HU" sz="2400">
                <a:cs typeface="Times New Roman" panose="02020603050405020304" pitchFamily="18" charset="0"/>
              </a:rPr>
              <a:t>→ egyszerű forma és versnyelv: klasszicizálódás</a:t>
            </a:r>
            <a:endParaRPr lang="hu-HU" altLang="hu-HU" sz="2400"/>
          </a:p>
          <a:p>
            <a:pPr>
              <a:lnSpc>
                <a:spcPct val="80000"/>
              </a:lnSpc>
            </a:pPr>
            <a:r>
              <a:rPr lang="hu-HU" altLang="hu-HU" sz="2400"/>
              <a:t>példázatos jelleg: konvencionális hasonlatok, metaforák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természet ciklikussága ~ emberi élet (időtoposzok):</a:t>
            </a:r>
          </a:p>
          <a:p>
            <a:pPr lvl="1">
              <a:lnSpc>
                <a:spcPct val="80000"/>
              </a:lnSpc>
            </a:pPr>
            <a:r>
              <a:rPr lang="hu-HU" altLang="hu-HU" sz="2200"/>
              <a:t>(1-2. vsz.) ősz ~ öregség, elmúlás</a:t>
            </a:r>
          </a:p>
          <a:p>
            <a:pPr lvl="1">
              <a:lnSpc>
                <a:spcPct val="80000"/>
              </a:lnSpc>
            </a:pPr>
            <a:r>
              <a:rPr lang="hu-HU" altLang="hu-HU" sz="2200"/>
              <a:t>(3-4. vsz.) tél ~ gyermeki emlékek / halottas ágy</a:t>
            </a:r>
          </a:p>
          <a:p>
            <a:pPr lvl="1">
              <a:lnSpc>
                <a:spcPct val="90000"/>
              </a:lnSpc>
            </a:pPr>
            <a:r>
              <a:rPr lang="hu-HU" altLang="hu-HU" sz="2200"/>
              <a:t>(5-6. vsz.) év vége és újév fordulója ~ idő múlása, számvetés</a:t>
            </a:r>
          </a:p>
          <a:p>
            <a:pPr lvl="1">
              <a:lnSpc>
                <a:spcPct val="90000"/>
              </a:lnSpc>
            </a:pPr>
            <a:r>
              <a:rPr lang="hu-HU" altLang="hu-HU" sz="2200"/>
              <a:t>(7. vsz.) tavasz: megújuló természet ↔ az én számára a tél nem múlik el: halál véglegessége (E/1. sz. → a tárgyias kifejezésmód személyessé válik)</a:t>
            </a:r>
          </a:p>
          <a:p>
            <a:pPr lvl="1">
              <a:lnSpc>
                <a:spcPct val="90000"/>
              </a:lnSpc>
            </a:pPr>
            <a:r>
              <a:rPr lang="hu-HU" altLang="hu-HU" sz="2200"/>
              <a:t>(10. vsz.) visszatérő nyitókép (szőlőtő → száradt tőke); az asszonyi jóság mint vigasz → fájdalmas beletörődés, a halál rémületének feloldása  </a:t>
            </a:r>
            <a:br>
              <a:rPr lang="hu-HU" altLang="hu-HU" sz="2200"/>
            </a:br>
            <a:endParaRPr lang="hu-HU" altLang="hu-HU" sz="2200"/>
          </a:p>
          <a:p>
            <a:pPr>
              <a:lnSpc>
                <a:spcPct val="80000"/>
              </a:lnSpc>
            </a:pP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r>
              <a:rPr lang="hu-HU" altLang="hu-HU" sz="2400"/>
              <a:t>líra- és stílustörténeti rájátszások (allúziók) a versben:</a:t>
            </a:r>
          </a:p>
          <a:p>
            <a:pPr lvl="1"/>
            <a:r>
              <a:rPr lang="hu-HU" altLang="hu-HU" sz="2400"/>
              <a:t>népköltészet</a:t>
            </a:r>
          </a:p>
          <a:p>
            <a:pPr lvl="1"/>
            <a:r>
              <a:rPr lang="hu-HU" altLang="hu-HU" sz="2400"/>
              <a:t>zsoltárok</a:t>
            </a:r>
          </a:p>
          <a:p>
            <a:pPr lvl="1"/>
            <a:r>
              <a:rPr lang="hu-HU" altLang="hu-HU" sz="2400"/>
              <a:t>középkori haláltánc (sóhajszerű refrén)</a:t>
            </a:r>
          </a:p>
          <a:p>
            <a:pPr lvl="1"/>
            <a:r>
              <a:rPr lang="hu-HU" altLang="hu-HU" sz="2400"/>
              <a:t>Carmina Burana</a:t>
            </a:r>
          </a:p>
          <a:p>
            <a:pPr lvl="1"/>
            <a:r>
              <a:rPr lang="hu-HU" altLang="hu-HU" sz="2400"/>
              <a:t>Csokonai-féle szentimentalizmus</a:t>
            </a:r>
          </a:p>
          <a:p>
            <a:pPr lvl="1"/>
            <a:r>
              <a:rPr lang="hu-HU" altLang="hu-HU" sz="2400"/>
              <a:t>Arany János (Őszikék)</a:t>
            </a:r>
          </a:p>
          <a:p>
            <a:pPr lvl="1"/>
            <a:r>
              <a:rPr lang="hu-HU" altLang="hu-HU" sz="2400"/>
              <a:t>naturalizmus</a:t>
            </a:r>
          </a:p>
          <a:p>
            <a:pPr lvl="1"/>
            <a:r>
              <a:rPr lang="hu-HU" altLang="hu-HU" sz="2400"/>
              <a:t>szecesszió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Balázsolás </a:t>
            </a:r>
            <a:r>
              <a:rPr lang="hu-HU" altLang="hu-HU" sz="2800">
                <a:latin typeface="Bookman Old Style" panose="02050604050505020204" pitchFamily="18" charset="0"/>
              </a:rPr>
              <a:t>(1937)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r>
              <a:rPr lang="hu-HU" altLang="hu-HU" sz="2400"/>
              <a:t>keletkezési körülmények: közelgő gégeműtét</a:t>
            </a:r>
          </a:p>
          <a:p>
            <a:r>
              <a:rPr lang="hu-HU" altLang="hu-HU" sz="2400"/>
              <a:t>műfaj: könyörgés (~ zsoltár)</a:t>
            </a:r>
          </a:p>
          <a:p>
            <a:r>
              <a:rPr lang="hu-HU" altLang="hu-HU" sz="2400"/>
              <a:t>egyszerű szöveg → gyermekkori szertartás emléke</a:t>
            </a:r>
          </a:p>
          <a:p>
            <a:r>
              <a:rPr lang="hu-HU" altLang="hu-HU" sz="2400"/>
              <a:t>két magatartástípus szembesítése: gyermek (feltétlen bizalom) ↔ felnőtt (hálátlanság), de hasonló léthelyzet (tudatlanság, kiszolgáltatottság)</a:t>
            </a:r>
          </a:p>
          <a:p>
            <a:r>
              <a:rPr lang="hu-HU" altLang="hu-HU" sz="2400"/>
              <a:t>párhuzam: saját élete ~ Szent Balázs sorsa</a:t>
            </a:r>
          </a:p>
          <a:p>
            <a:r>
              <a:rPr lang="hu-HU" altLang="hu-HU" sz="2400"/>
              <a:t>Szent Balázs segítségét kéri a szenvedés elviseléséhez, a halállal való szembenézéshez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/>
              <a:t>verszárlat: talán nem is csodát vár, hanem a belenyugvás bölcsességét</a:t>
            </a:r>
          </a:p>
          <a:p>
            <a:r>
              <a:rPr lang="hu-HU" altLang="hu-HU" sz="2400"/>
              <a:t>forma: astrofikus, 12 és 8 szótagos, rímtelen jambikus sorok, sorátlépések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/>
              <a:t> szaggatott versbeszéd ~ zaklatottság, „zihálás”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KÃ©ptalÃ¡lat a kÃ¶vetkezÅre: âjÃ³nÃ¡s kÃ¶nyv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692150"/>
            <a:ext cx="5329237" cy="532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Keletkezéstörténet, műfaj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 dirty="0"/>
              <a:t>műtétje után a betegágyán írja (1938)</a:t>
            </a:r>
          </a:p>
          <a:p>
            <a:r>
              <a:rPr lang="hu-HU" altLang="hu-HU" sz="2400" dirty="0"/>
              <a:t>egy új, pusztító háború lehetősége (lásd: Anschluss) </a:t>
            </a:r>
            <a:r>
              <a:rPr lang="hu-HU" alt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 dirty="0"/>
              <a:t> az emberiség és a kultúra értékeinek féltése → mit tehet a költő a hatalommal szemben?</a:t>
            </a:r>
          </a:p>
          <a:p>
            <a:r>
              <a:rPr lang="hu-HU" altLang="hu-HU" sz="2400" dirty="0"/>
              <a:t>négyrészes elbeszélő költemény</a:t>
            </a:r>
          </a:p>
          <a:p>
            <a:r>
              <a:rPr lang="hu-HU" altLang="hu-HU" sz="2400" dirty="0"/>
              <a:t>bibliai hagyományra támaszkodik → újklasszicizmus</a:t>
            </a:r>
          </a:p>
          <a:p>
            <a:r>
              <a:rPr lang="hu-HU" altLang="hu-HU" sz="2400" dirty="0"/>
              <a:t>források:</a:t>
            </a:r>
          </a:p>
          <a:p>
            <a:pPr lvl="1"/>
            <a:r>
              <a:rPr lang="hu-HU" altLang="hu-HU" sz="2400" dirty="0"/>
              <a:t>Ószövetség: Jónás próféta könyve</a:t>
            </a:r>
          </a:p>
          <a:p>
            <a:pPr lvl="1"/>
            <a:r>
              <a:rPr lang="hu-HU" altLang="hu-HU" sz="2400" dirty="0"/>
              <a:t>magyar feldolgozások: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hu-HU" altLang="hu-HU" sz="2200" dirty="0"/>
              <a:t> </a:t>
            </a:r>
            <a:r>
              <a:rPr lang="hu-HU" altLang="hu-HU" sz="2200" dirty="0" err="1"/>
              <a:t>Batizi</a:t>
            </a:r>
            <a:r>
              <a:rPr lang="hu-HU" altLang="hu-HU" sz="2200" dirty="0"/>
              <a:t> András: </a:t>
            </a:r>
            <a:r>
              <a:rPr lang="hu-HU" altLang="hu-HU" sz="2200" i="1" dirty="0"/>
              <a:t>Jónás prófétának históriája </a:t>
            </a:r>
            <a:r>
              <a:rPr lang="hu-HU" altLang="hu-HU" sz="2200" dirty="0"/>
              <a:t>(16. sz.)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hu-HU" altLang="hu-HU" sz="2200" dirty="0"/>
              <a:t> Ambrus Zoltán: </a:t>
            </a:r>
            <a:r>
              <a:rPr lang="hu-HU" altLang="hu-HU" sz="2200" i="1" dirty="0"/>
              <a:t>Ninive pusztulása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hu-HU" altLang="hu-HU" sz="2200" dirty="0"/>
              <a:t> Arany János: </a:t>
            </a:r>
            <a:r>
              <a:rPr lang="hu-HU" altLang="hu-HU" sz="2200" i="1" dirty="0"/>
              <a:t>Próféta-lomb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Történet</a:t>
            </a:r>
            <a:endParaRPr lang="hu-HU" altLang="hu-HU" sz="280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573463"/>
            <a:ext cx="8229600" cy="3168650"/>
          </a:xfrm>
        </p:spPr>
        <p:txBody>
          <a:bodyPr/>
          <a:lstStyle/>
          <a:p>
            <a:pPr>
              <a:defRPr/>
            </a:pPr>
            <a:r>
              <a:rPr lang="hu-HU" sz="2400" dirty="0"/>
              <a:t>Jónás kezdetben nem akar Ninivébe menni, magányra és békére vágyik, de nem térhet ki kötelessége elől</a:t>
            </a:r>
          </a:p>
          <a:p>
            <a:pPr>
              <a:defRPr/>
            </a:pPr>
            <a:r>
              <a:rPr lang="hu-HU" sz="2400" dirty="0"/>
              <a:t>a legkilátástalanabb helyzetben ismeri fel felelősségét</a:t>
            </a:r>
          </a:p>
          <a:p>
            <a:pPr>
              <a:defRPr/>
            </a:pPr>
            <a:r>
              <a:rPr lang="hu-HU" sz="2400" dirty="0"/>
              <a:t>Ninivében kigúnyolják, de a város megmenekül</a:t>
            </a:r>
          </a:p>
          <a:p>
            <a:pPr>
              <a:defRPr/>
            </a:pPr>
            <a:r>
              <a:rPr lang="hu-HU" sz="2400" dirty="0"/>
              <a:t>feldúltan a sivatagba menekül, kevélyen vitába száll, szembehelyezkedik Istennel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	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sz="2400" dirty="0"/>
              <a:t>Isten és Jónás drámai „konfliktusa”</a:t>
            </a:r>
          </a:p>
          <a:p>
            <a:pPr>
              <a:defRPr/>
            </a:pPr>
            <a:endParaRPr lang="hu-HU" sz="2400" dirty="0"/>
          </a:p>
        </p:txBody>
      </p:sp>
      <p:pic>
        <p:nvPicPr>
          <p:cNvPr id="27652" name="Picture 2" descr="KÃ©ptalÃ¡lat a kÃ¶vetkezÅre: âjÃ³nÃ¡s kÃ¶nyv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0"/>
            <a:ext cx="6084887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artalom helye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hu-HU" altLang="hu-HU" sz="2400"/>
              <a:t>a bibliai történetet követi, de helyenként eltérésekkel:</a:t>
            </a:r>
          </a:p>
          <a:p>
            <a:pPr lvl="1"/>
            <a:r>
              <a:rPr lang="hu-HU" altLang="hu-HU" sz="2400"/>
              <a:t>cím („próféta” szerepmegjelölés nélkül → szerep idegensége, Jónás hétköznapi emberi vonásai)</a:t>
            </a:r>
          </a:p>
          <a:p>
            <a:pPr lvl="1"/>
            <a:r>
              <a:rPr lang="hu-HU" altLang="hu-HU" sz="2400"/>
              <a:t>Jónás a Bibliában maga kéri, hogy vessék a tengerbe ↔ Babitsnál meglapul a hajófenéken, félti az életét (→ gyáva, esendő, szánalmas alak)</a:t>
            </a:r>
          </a:p>
          <a:p>
            <a:pPr lvl="1"/>
            <a:r>
              <a:rPr lang="hu-HU" altLang="hu-HU" sz="2400"/>
              <a:t>naturalisztikus részletek (pl.: vihar, cet gyomra, ninivei vásár)</a:t>
            </a:r>
          </a:p>
          <a:p>
            <a:pPr lvl="1"/>
            <a:r>
              <a:rPr lang="hu-HU" altLang="hu-HU" sz="2400"/>
              <a:t>a niniveiek a Biblia szerint hallgatnak Jónásra, a király és népe megtér ↔ Babitsnál kigúnyolják Jónást, és a megtérés csak szórványos (→ felháborodása jogosabb)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Értelmezés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defRPr/>
            </a:pPr>
            <a:r>
              <a:rPr lang="hu-HU" sz="2400" dirty="0"/>
              <a:t>ószövetségi könyv:</a:t>
            </a:r>
          </a:p>
          <a:p>
            <a:pPr lvl="1">
              <a:defRPr/>
            </a:pPr>
            <a:r>
              <a:rPr lang="hu-HU" sz="2200" dirty="0"/>
              <a:t>Isten egyetemes (pogányokra is kiterjedő) jóságáról és a prófétaság lényegéről szóló példázat</a:t>
            </a:r>
          </a:p>
          <a:p>
            <a:pPr lvl="1">
              <a:defRPr/>
            </a:pPr>
            <a:r>
              <a:rPr lang="hu-HU" sz="2200" dirty="0"/>
              <a:t>Jónás: engedetlen, elégedetlen, akarata ellenére cselekszik, de Isten így is eléri általa célját, szeretetének eszközévé válik</a:t>
            </a:r>
          </a:p>
          <a:p>
            <a:pPr>
              <a:defRPr/>
            </a:pPr>
            <a:r>
              <a:rPr lang="hu-HU" sz="2400" dirty="0"/>
              <a:t>Babits </a:t>
            </a:r>
            <a:r>
              <a:rPr lang="hu-HU" sz="2400" dirty="0" err="1"/>
              <a:t>újraírja</a:t>
            </a:r>
            <a:r>
              <a:rPr lang="hu-HU" sz="2400" dirty="0"/>
              <a:t> és </a:t>
            </a:r>
            <a:r>
              <a:rPr lang="hu-HU" sz="2400" dirty="0" err="1"/>
              <a:t>újraértelmezi</a:t>
            </a:r>
            <a:r>
              <a:rPr lang="hu-HU" sz="2400" dirty="0"/>
              <a:t> az eredeti történetet: bibliai parafrázis mögé rejtett szellemi önéletrajz, lírai önvallomás</a:t>
            </a:r>
          </a:p>
          <a:p>
            <a:pPr lvl="1">
              <a:defRPr/>
            </a:pPr>
            <a:r>
              <a:rPr lang="hu-HU" sz="2200" dirty="0"/>
              <a:t>kezdeti szándék: megfutamodás, személyiségének megőrzése → később: közösségi költőszerep vállalása</a:t>
            </a:r>
          </a:p>
          <a:p>
            <a:pPr lvl="1">
              <a:defRPr/>
            </a:pPr>
            <a:r>
              <a:rPr lang="hu-HU" sz="2200" dirty="0"/>
              <a:t>Jónás szenvedései ~ Babits betegsége</a:t>
            </a:r>
          </a:p>
          <a:p>
            <a:pPr marL="0" indent="0">
              <a:buFontTx/>
              <a:buNone/>
              <a:defRPr/>
            </a:pPr>
            <a:r>
              <a:rPr lang="hu-HU" sz="2400" dirty="0"/>
              <a:t>→ Jónás a költői én alakmása (öntükrözés → eltávolítás a személyességtől, lásd: E/3. sz.)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artalom helye 2"/>
          <p:cNvSpPr>
            <a:spLocks noGrp="1" noChangeArrowheads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r>
              <a:rPr lang="hu-HU" altLang="hu-HU" sz="2800"/>
              <a:t>(1911-től) Budapesten tanít</a:t>
            </a:r>
          </a:p>
          <a:p>
            <a:r>
              <a:rPr lang="hu-HU" altLang="hu-HU" sz="2800"/>
              <a:t>a </a:t>
            </a:r>
            <a:r>
              <a:rPr lang="hu-HU" altLang="hu-HU" sz="2800" i="1"/>
              <a:t>Nyugat</a:t>
            </a:r>
            <a:r>
              <a:rPr lang="hu-HU" altLang="hu-HU" sz="2800"/>
              <a:t> állandó munkatársa lesz</a:t>
            </a:r>
          </a:p>
          <a:p>
            <a:r>
              <a:rPr lang="hu-HU" altLang="hu-HU" sz="2800"/>
              <a:t>tiltakozik a háború ellen (</a:t>
            </a:r>
            <a:r>
              <a:rPr lang="hu-HU" altLang="hu-HU" sz="2800" i="1"/>
              <a:t>Játszottam a kezével</a:t>
            </a:r>
            <a:r>
              <a:rPr lang="hu-HU" altLang="hu-HU" sz="2800"/>
              <a:t> c. verse → hazafiatlanság vádja) → (1918) nyugdíjazzák</a:t>
            </a:r>
          </a:p>
          <a:p>
            <a:r>
              <a:rPr lang="hu-HU" altLang="hu-HU" sz="2800"/>
              <a:t>(1919) </a:t>
            </a:r>
            <a:r>
              <a:rPr lang="hu-HU" altLang="hu-HU" sz="2800" b="1"/>
              <a:t>egyetemi tanár</a:t>
            </a:r>
            <a:r>
              <a:rPr lang="hu-HU" altLang="hu-HU" sz="2800"/>
              <a:t>rá nevezik ki → a 20-as években támadások érik</a:t>
            </a:r>
          </a:p>
          <a:p>
            <a:r>
              <a:rPr lang="hu-HU" altLang="hu-HU" sz="2800"/>
              <a:t>(1921) házasság </a:t>
            </a:r>
            <a:r>
              <a:rPr lang="hu-HU" altLang="hu-HU" sz="2800" b="1"/>
              <a:t>Török Sophie</a:t>
            </a:r>
            <a:r>
              <a:rPr lang="hu-HU" altLang="hu-HU" sz="2800"/>
              <a:t>-val (Tanner Ilona)</a:t>
            </a:r>
          </a:p>
          <a:p>
            <a:r>
              <a:rPr lang="hu-HU" altLang="hu-HU" sz="2800"/>
              <a:t>(1929) a </a:t>
            </a:r>
            <a:r>
              <a:rPr lang="hu-HU" altLang="hu-HU" sz="2800" b="1"/>
              <a:t>Baumgarten-alapítvány</a:t>
            </a:r>
            <a:r>
              <a:rPr lang="hu-HU" altLang="hu-HU" sz="2800"/>
              <a:t> kurátora</a:t>
            </a:r>
          </a:p>
          <a:p>
            <a:r>
              <a:rPr lang="hu-HU" altLang="hu-HU" sz="2800"/>
              <a:t>(1929–41) a </a:t>
            </a:r>
            <a:r>
              <a:rPr lang="hu-HU" altLang="hu-HU" sz="2800" b="1" i="1"/>
              <a:t>Nyugat</a:t>
            </a:r>
            <a:r>
              <a:rPr lang="hu-HU" altLang="hu-HU" sz="2800" b="1"/>
              <a:t> főszerkesztője</a:t>
            </a:r>
          </a:p>
          <a:p>
            <a:r>
              <a:rPr lang="hu-HU" altLang="hu-HU" sz="2800"/>
              <a:t>(1937) gégerákot állapítanak meg nála → gégemetszés (</a:t>
            </a:r>
            <a:r>
              <a:rPr lang="hu-HU" altLang="hu-HU" sz="2800" i="1"/>
              <a:t>Beszélőfüzetek</a:t>
            </a:r>
            <a:r>
              <a:rPr lang="hu-HU" altLang="hu-HU" sz="2800"/>
              <a:t>)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defRPr/>
            </a:pPr>
            <a:r>
              <a:rPr lang="hu-HU" sz="2400" dirty="0"/>
              <a:t>Jónás felháborodása jogos, de a pusztulást kívánni jogtalan (</a:t>
            </a:r>
            <a:r>
              <a:rPr lang="hu-H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sz="2400" dirty="0"/>
              <a:t> az igazság követelése igazságtalanságba és embertelenségbe csaphat át!)</a:t>
            </a:r>
          </a:p>
          <a:p>
            <a:pPr>
              <a:defRPr/>
            </a:pPr>
            <a:r>
              <a:rPr lang="hu-HU" sz="2400" dirty="0"/>
              <a:t>Jónás feladata nem az ítélkezés, hanem az igazság hirdetése: szavakkal, az igazság erejével küzdeni a bűn és a barbárság ellen</a:t>
            </a:r>
          </a:p>
          <a:p>
            <a:pPr>
              <a:defRPr/>
            </a:pPr>
            <a:r>
              <a:rPr lang="hu-HU" sz="2400" dirty="0"/>
              <a:t>Babits humanizmusa: az emberi kultúra értékei nem pusztulhatnak el → Isten feladata az ítélkezés, az ember dolga az értékek védelme és megőrzése</a:t>
            </a:r>
          </a:p>
          <a:p>
            <a:pPr>
              <a:defRPr/>
            </a:pPr>
            <a:r>
              <a:rPr lang="hu-HU" sz="2400" dirty="0"/>
              <a:t>esztétikai költészeteszmény helyett erkölcsi szerepfelfogás</a:t>
            </a:r>
          </a:p>
          <a:p>
            <a:pPr>
              <a:defRPr/>
            </a:pPr>
            <a:r>
              <a:rPr lang="hu-HU" sz="2400" dirty="0"/>
              <a:t>az ember nem képes isteni távlatból értelmezni az eseményeket</a:t>
            </a:r>
          </a:p>
          <a:p>
            <a:pPr marL="0" indent="0" algn="ctr">
              <a:buFontTx/>
              <a:buNone/>
              <a:defRPr/>
            </a:pPr>
            <a:r>
              <a:rPr lang="hu-HU" sz="2400" i="1" dirty="0"/>
              <a:t>Jónás végül azonosulni tud a szereppel, vagy csak beletörődik az Úr akaratába…?</a:t>
            </a:r>
          </a:p>
          <a:p>
            <a:pPr>
              <a:defRPr/>
            </a:pPr>
            <a:endParaRPr lang="hu-HU" sz="2400" dirty="0"/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>
                <a:latin typeface="Bookman Old Style" panose="02050604050505020204" pitchFamily="18" charset="0"/>
              </a:rPr>
              <a:t>Stílus, forma</a:t>
            </a:r>
          </a:p>
        </p:txBody>
      </p:sp>
      <p:sp>
        <p:nvSpPr>
          <p:cNvPr id="31747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/>
              <a:t>hangnem kettőssége: pátosz + irónia keveredése</a:t>
            </a:r>
          </a:p>
          <a:p>
            <a:r>
              <a:rPr lang="hu-HU" altLang="hu-HU" sz="2400"/>
              <a:t>metaforikus beszéd:</a:t>
            </a:r>
          </a:p>
          <a:p>
            <a:pPr lvl="1"/>
            <a:r>
              <a:rPr lang="hu-HU" altLang="hu-HU" sz="2000"/>
              <a:t>vihar, cet gyomra ~ a személyiség belső küzdelme, külső kényszerek hatása</a:t>
            </a:r>
          </a:p>
          <a:p>
            <a:pPr lvl="1"/>
            <a:r>
              <a:rPr lang="hu-HU" altLang="hu-HU" sz="2000"/>
              <a:t>Ninive ~ erkölcsi romlás, bűnös emberiség, önpusztításba hajló civilizáció</a:t>
            </a:r>
          </a:p>
          <a:p>
            <a:r>
              <a:rPr lang="hu-HU" altLang="hu-HU" sz="2400"/>
              <a:t>nyelvi regiszterek keveredése: archaizmusok (bibliai nyelvezet) + profán, naturalista kifejezések → ironikus, groteszk hatást kelt</a:t>
            </a:r>
          </a:p>
          <a:p>
            <a:r>
              <a:rPr lang="hu-HU" altLang="hu-HU" sz="2400"/>
              <a:t>versforma: egyenetlen hosszúságú, páros rímű, jambikus sorok, gyakori soráthajlások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KÃ©ptalÃ¡lat a kÃ¶vetkezÅre: âjÃ³nÃ¡s kÃ¶nyveâ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96975"/>
            <a:ext cx="80470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Jónás imája </a:t>
            </a:r>
            <a:r>
              <a:rPr lang="hu-HU" altLang="hu-HU" sz="2800">
                <a:latin typeface="Bookman Old Style" panose="02050604050505020204" pitchFamily="18" charset="0"/>
              </a:rPr>
              <a:t>(1939)</a:t>
            </a:r>
            <a:r>
              <a:rPr lang="hu-HU" altLang="hu-HU" sz="280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altLang="hu-HU" sz="2400"/>
              <a:t>a költői életmű záró darabja</a:t>
            </a:r>
          </a:p>
          <a:p>
            <a:r>
              <a:rPr lang="hu-HU" altLang="hu-HU" sz="2400"/>
              <a:t>zsoltárszerű vallomás, panasz, könyörgés</a:t>
            </a:r>
          </a:p>
          <a:p>
            <a:r>
              <a:rPr lang="hu-HU" altLang="hu-HU" sz="2400"/>
              <a:t>E/1. sz.  megszólalás → az önportré igazolása, a prófétaszerep személyessé tétele</a:t>
            </a:r>
          </a:p>
          <a:p>
            <a:r>
              <a:rPr lang="hu-HU" altLang="hu-HU" sz="2400"/>
              <a:t>két versmondat:</a:t>
            </a:r>
          </a:p>
          <a:p>
            <a:pPr lvl="1"/>
            <a:r>
              <a:rPr lang="hu-HU" altLang="hu-HU" sz="2200"/>
              <a:t>(1-6. sor) a régi szavak hűtlensége, céltalan sorsa</a:t>
            </a:r>
          </a:p>
          <a:p>
            <a:pPr marL="914400" lvl="2" indent="0">
              <a:buFontTx/>
              <a:buNone/>
            </a:pPr>
            <a:r>
              <a:rPr lang="hu-HU" altLang="hu-HU" sz="2200"/>
              <a:t>→ a nyelv otthonosságának elvesztése</a:t>
            </a:r>
          </a:p>
          <a:p>
            <a:pPr lvl="1"/>
            <a:r>
              <a:rPr lang="hu-HU" altLang="hu-HU" sz="2200"/>
              <a:t>(7-26. sor) bizakodás, hogy élete hátralévő részében rátalál a régi hangra, Isten sugallatára → a költő az igazság közvetítője</a:t>
            </a:r>
          </a:p>
          <a:p>
            <a:r>
              <a:rPr lang="hu-HU" altLang="hu-HU" sz="2400"/>
              <a:t> költészetének megújulásáért, újjászületéséért könyörög → a létezés alapja a nyelv, a költői beszéd</a:t>
            </a: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/>
            <a:r>
              <a:rPr lang="hu-HU" altLang="hu-HU" sz="3200" b="1">
                <a:latin typeface="Bookman Old Style" panose="02050604050505020204" pitchFamily="18" charset="0"/>
              </a:rPr>
              <a:t>Munkássága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altLang="hu-HU" sz="2400" b="1"/>
              <a:t>gondolati líra </a:t>
            </a:r>
            <a:r>
              <a:rPr lang="hu-HU" altLang="hu-HU" sz="2400"/>
              <a:t>(filozófiai érdeklődés → „poeta doctus”)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konzervativizmus: klasszikus érték- és hagyományőrzés = </a:t>
            </a:r>
            <a:r>
              <a:rPr lang="hu-HU" altLang="hu-HU" sz="2400" b="1"/>
              <a:t>újklasszicizmus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/>
              <a:t>Verseskötetei:</a:t>
            </a:r>
            <a:endParaRPr lang="hu-HU" altLang="hu-HU" sz="2400" i="1"/>
          </a:p>
          <a:p>
            <a:pPr lvl="1">
              <a:lnSpc>
                <a:spcPct val="80000"/>
              </a:lnSpc>
            </a:pPr>
            <a:r>
              <a:rPr lang="hu-HU" altLang="hu-HU" sz="2400" i="1"/>
              <a:t>Levelek Iris koszorújából</a:t>
            </a:r>
            <a:r>
              <a:rPr lang="hu-HU" altLang="hu-HU" sz="2400"/>
              <a:t> (1909)</a:t>
            </a:r>
            <a:endParaRPr lang="hu-HU" altLang="hu-HU" sz="2400" i="1"/>
          </a:p>
          <a:p>
            <a:pPr lvl="1">
              <a:lnSpc>
                <a:spcPct val="80000"/>
              </a:lnSpc>
            </a:pPr>
            <a:r>
              <a:rPr lang="hu-HU" altLang="hu-HU" sz="2400" i="1"/>
              <a:t>Herceg, hátha megjön a tél is! </a:t>
            </a:r>
            <a:r>
              <a:rPr lang="hu-HU" altLang="hu-HU" sz="2400"/>
              <a:t>(1911)</a:t>
            </a:r>
          </a:p>
          <a:p>
            <a:pPr lvl="1">
              <a:lnSpc>
                <a:spcPct val="80000"/>
              </a:lnSpc>
            </a:pPr>
            <a:r>
              <a:rPr lang="hu-HU" altLang="hu-HU" sz="2400" i="1"/>
              <a:t>Recitativ</a:t>
            </a:r>
            <a:r>
              <a:rPr lang="hu-HU" altLang="hu-HU" sz="2400"/>
              <a:t> (1916)</a:t>
            </a:r>
            <a:endParaRPr lang="hu-HU" altLang="hu-HU" sz="2400" i="1"/>
          </a:p>
          <a:p>
            <a:pPr lvl="1">
              <a:lnSpc>
                <a:spcPct val="80000"/>
              </a:lnSpc>
            </a:pPr>
            <a:r>
              <a:rPr lang="hu-HU" altLang="hu-HU" sz="2400" i="1"/>
              <a:t>Az istenek halnak, az ember él</a:t>
            </a:r>
            <a:r>
              <a:rPr lang="hu-HU" altLang="hu-HU" sz="2400"/>
              <a:t> (1929) stb.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értekező próza: irodalomtörténeti, kritikai tanulmányok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hu-HU" altLang="hu-HU" sz="2400"/>
              <a:t>	(</a:t>
            </a:r>
            <a:r>
              <a:rPr lang="hu-HU" altLang="hu-HU" sz="2400" i="1"/>
              <a:t>Az európai irodalom története</a:t>
            </a:r>
            <a:r>
              <a:rPr lang="hu-HU" altLang="hu-HU" sz="2400"/>
              <a:t>)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műfordítások (Szophoklész, Dante, Baudelaire)</a:t>
            </a:r>
          </a:p>
          <a:p>
            <a:pPr>
              <a:lnSpc>
                <a:spcPct val="80000"/>
              </a:lnSpc>
            </a:pPr>
            <a:r>
              <a:rPr lang="hu-HU" altLang="hu-HU" sz="2400"/>
              <a:t>5 regény (pl.: </a:t>
            </a:r>
            <a:r>
              <a:rPr lang="hu-HU" altLang="hu-HU" sz="2400" i="1"/>
              <a:t>A gólyakalifa</a:t>
            </a:r>
            <a:r>
              <a:rPr lang="hu-HU" altLang="hu-HU" sz="2400"/>
              <a:t>, </a:t>
            </a:r>
            <a:r>
              <a:rPr lang="hu-HU" altLang="hu-HU" sz="2400" i="1"/>
              <a:t>Timár Virgil fia</a:t>
            </a:r>
            <a:r>
              <a:rPr lang="hu-HU" altLang="hu-HU" sz="2400"/>
              <a:t>, </a:t>
            </a:r>
            <a:r>
              <a:rPr lang="hu-HU" altLang="hu-HU" sz="2400" i="1"/>
              <a:t>Halálfiai</a:t>
            </a:r>
            <a:r>
              <a:rPr lang="hu-HU" altLang="hu-HU" sz="2400"/>
              <a:t>),     2 dráma</a:t>
            </a:r>
          </a:p>
          <a:p>
            <a:pPr>
              <a:lnSpc>
                <a:spcPct val="80000"/>
              </a:lnSpc>
            </a:pPr>
            <a:r>
              <a:rPr lang="hu-HU" altLang="hu-HU" sz="2400" i="1"/>
              <a:t>Keresztül-kasul az életemen</a:t>
            </a:r>
            <a:r>
              <a:rPr lang="hu-HU" altLang="hu-HU" sz="2400"/>
              <a:t> (emlékek, tanulmányok)</a:t>
            </a:r>
          </a:p>
          <a:p>
            <a:pPr>
              <a:lnSpc>
                <a:spcPct val="80000"/>
              </a:lnSpc>
            </a:pPr>
            <a:r>
              <a:rPr lang="hu-HU" altLang="hu-HU" sz="2400" i="1"/>
              <a:t>Jónás könyve</a:t>
            </a:r>
            <a:endParaRPr lang="hu-HU" altLang="hu-HU" sz="2400"/>
          </a:p>
          <a:p>
            <a:pPr>
              <a:lnSpc>
                <a:spcPct val="80000"/>
              </a:lnSpc>
              <a:buFontTx/>
              <a:buNone/>
            </a:pPr>
            <a:br>
              <a:rPr lang="hu-HU" altLang="hu-HU" sz="2400"/>
            </a:b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223962"/>
          </a:xfrm>
        </p:spPr>
        <p:txBody>
          <a:bodyPr/>
          <a:lstStyle/>
          <a:p>
            <a:pPr algn="l"/>
            <a:r>
              <a:rPr lang="hu-HU" altLang="zh-CN" sz="3200" b="1">
                <a:latin typeface="Bookman Old Style" panose="02050604050505020204" pitchFamily="18" charset="0"/>
              </a:rPr>
              <a:t>1) </a:t>
            </a:r>
            <a:r>
              <a:rPr lang="hu-HU" altLang="hu-HU" sz="3200" b="1" i="1">
                <a:latin typeface="Bookman Old Style" panose="02050604050505020204" pitchFamily="18" charset="0"/>
              </a:rPr>
              <a:t>Levelek Iris koszorújából</a:t>
            </a:r>
            <a:r>
              <a:rPr lang="hu-HU" altLang="hu-HU" sz="3200" b="1">
                <a:latin typeface="Bookman Old Style" panose="02050604050505020204" pitchFamily="18" charset="0"/>
              </a:rPr>
              <a:t> c. kötet </a:t>
            </a:r>
            <a:r>
              <a:rPr lang="hu-HU" altLang="hu-HU" sz="3200">
                <a:latin typeface="Bookman Old Style" panose="02050604050505020204" pitchFamily="18" charset="0"/>
              </a:rPr>
              <a:t>(1909)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</p:spPr>
        <p:txBody>
          <a:bodyPr/>
          <a:lstStyle/>
          <a:p>
            <a:r>
              <a:rPr lang="hu-HU" altLang="zh-CN" sz="2400"/>
              <a:t>új beszédmód: szakít a romantikus énlírával, célja egy objektív, </a:t>
            </a:r>
            <a:r>
              <a:rPr lang="hu-HU" altLang="zh-CN" sz="2400" b="1"/>
              <a:t>tárgyias költészet </a:t>
            </a:r>
            <a:r>
              <a:rPr lang="hu-HU" altLang="zh-CN" sz="2400"/>
              <a:t>megalkotása</a:t>
            </a:r>
          </a:p>
          <a:p>
            <a:r>
              <a:rPr lang="hu-HU" altLang="zh-CN" sz="2400"/>
              <a:t>szecesszió, impresszionizmus, szimbolizmus  hatása</a:t>
            </a:r>
          </a:p>
          <a:p>
            <a:r>
              <a:rPr lang="hu-HU" altLang="zh-CN" sz="2400"/>
              <a:t>kötetkompozíció: ciklusok helyett központi versek </a:t>
            </a:r>
            <a:r>
              <a:rPr lang="hu-HU" altLang="zh-CN" sz="2400">
                <a:cs typeface="Times New Roman" panose="02020603050405020304" pitchFamily="18" charset="0"/>
              </a:rPr>
              <a:t>→ utalásrendszer, a versek közötti párbeszéd</a:t>
            </a:r>
            <a:endParaRPr lang="hu-HU" altLang="zh-CN" sz="2400"/>
          </a:p>
          <a:p>
            <a:r>
              <a:rPr lang="hu-HU" altLang="zh-CN" sz="2400"/>
              <a:t>kötetcím (koszorú ~ költészettoposz; Iris: az istenek követe, a szivárvány ~ a világ sokszínűségének szimbóluma; írisz: 1. szivárványhártya, 2. nőszirom)</a:t>
            </a:r>
          </a:p>
          <a:p>
            <a:r>
              <a:rPr lang="hu-HU" altLang="zh-CN" sz="2400"/>
              <a:t>a világ teljességének megragadására tett kísérlet és annak „kudarca”</a:t>
            </a:r>
          </a:p>
          <a:p>
            <a:r>
              <a:rPr lang="hu-HU" altLang="zh-CN" sz="2400"/>
              <a:t>formai-tematikai sokszínűség</a:t>
            </a: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>
              <a:defRPr/>
            </a:pPr>
            <a:r>
              <a:rPr lang="hu-HU" altLang="zh-CN" sz="2400" dirty="0"/>
              <a:t>formai változatosság:</a:t>
            </a:r>
          </a:p>
          <a:p>
            <a:pPr lvl="1">
              <a:defRPr/>
            </a:pPr>
            <a:r>
              <a:rPr lang="hu-HU" altLang="zh-CN" sz="2400" dirty="0"/>
              <a:t>zeneiség és játékosság</a:t>
            </a:r>
          </a:p>
          <a:p>
            <a:pPr lvl="1">
              <a:defRPr/>
            </a:pPr>
            <a:r>
              <a:rPr lang="hu-HU" altLang="zh-CN" sz="2400" dirty="0"/>
              <a:t>virtuóz verselés</a:t>
            </a:r>
          </a:p>
          <a:p>
            <a:pPr lvl="1">
              <a:defRPr/>
            </a:pPr>
            <a:r>
              <a:rPr lang="hu-HU" altLang="zh-CN" sz="2400" dirty="0"/>
              <a:t>szokatlan rímek</a:t>
            </a:r>
          </a:p>
          <a:p>
            <a:pPr lvl="1">
              <a:defRPr/>
            </a:pPr>
            <a:r>
              <a:rPr lang="hu-HU" altLang="zh-CN" sz="2400" dirty="0"/>
              <a:t>alliterációk</a:t>
            </a:r>
          </a:p>
          <a:p>
            <a:pPr marL="457200" lvl="1" indent="0">
              <a:buFontTx/>
              <a:buNone/>
              <a:defRPr/>
            </a:pPr>
            <a:r>
              <a:rPr lang="hu-HU" altLang="zh-CN" sz="2400" dirty="0">
                <a:cs typeface="Times New Roman" panose="02020603050405020304" pitchFamily="18" charset="0"/>
              </a:rPr>
              <a:t>(→ </a:t>
            </a:r>
            <a:r>
              <a:rPr lang="hu-HU" altLang="zh-CN" sz="2400" dirty="0"/>
              <a:t>későbbi egyszerűsödés)</a:t>
            </a:r>
            <a:endParaRPr lang="hu-HU" altLang="hu-HU" sz="2400" dirty="0"/>
          </a:p>
          <a:p>
            <a:pPr lvl="1">
              <a:defRPr/>
            </a:pPr>
            <a:endParaRPr lang="hu-HU" altLang="zh-CN" sz="2400" dirty="0"/>
          </a:p>
          <a:p>
            <a:pPr>
              <a:defRPr/>
            </a:pPr>
            <a:r>
              <a:rPr lang="hu-HU" sz="2400" dirty="0"/>
              <a:t>különböző kulturális hagyományok összekapcsolása:</a:t>
            </a:r>
          </a:p>
          <a:p>
            <a:pPr lvl="1">
              <a:defRPr/>
            </a:pPr>
            <a:r>
              <a:rPr lang="hu-HU" sz="2400" dirty="0"/>
              <a:t>antikvitás</a:t>
            </a:r>
          </a:p>
          <a:p>
            <a:pPr lvl="1">
              <a:defRPr/>
            </a:pPr>
            <a:r>
              <a:rPr lang="hu-HU" sz="2400" dirty="0"/>
              <a:t>kereszténység</a:t>
            </a:r>
          </a:p>
          <a:p>
            <a:pPr lvl="1">
              <a:defRPr/>
            </a:pPr>
            <a:r>
              <a:rPr lang="hu-HU" sz="2400" dirty="0"/>
              <a:t>keleti filozófiák</a:t>
            </a:r>
          </a:p>
          <a:p>
            <a:pPr lvl="1">
              <a:defRPr/>
            </a:pPr>
            <a:r>
              <a:rPr lang="hu-HU" sz="2400" dirty="0"/>
              <a:t>magyar költészeti hagyomány</a:t>
            </a:r>
          </a:p>
          <a:p>
            <a:pPr lvl="1">
              <a:defRPr/>
            </a:pPr>
            <a:r>
              <a:rPr lang="hu-HU" sz="2400" dirty="0"/>
              <a:t>modern technika</a:t>
            </a:r>
          </a:p>
          <a:p>
            <a:pPr lvl="1">
              <a:defRPr/>
            </a:pPr>
            <a:r>
              <a:rPr lang="hu-HU" sz="2400" dirty="0"/>
              <a:t>nagyvárosi tematika</a:t>
            </a:r>
          </a:p>
          <a:p>
            <a:pPr>
              <a:defRPr/>
            </a:pPr>
            <a:endParaRPr lang="hu-HU" altLang="zh-CN" sz="2400" dirty="0"/>
          </a:p>
          <a:p>
            <a:pPr>
              <a:defRPr/>
            </a:pPr>
            <a:endParaRPr lang="hu-HU" altLang="zh-CN" sz="2400" dirty="0"/>
          </a:p>
          <a:p>
            <a:pPr>
              <a:defRPr/>
            </a:pPr>
            <a:endParaRPr lang="hu-HU" altLang="zh-CN" sz="2400" dirty="0"/>
          </a:p>
          <a:p>
            <a:pPr>
              <a:defRPr/>
            </a:pPr>
            <a:r>
              <a:rPr lang="hu-HU" altLang="zh-CN" sz="2400" dirty="0"/>
              <a:t>egyszerre hagyományőrző és újító (klasszicitás + modernség)</a:t>
            </a:r>
          </a:p>
          <a:p>
            <a:pPr>
              <a:defRPr/>
            </a:pPr>
            <a:endParaRPr lang="hu-HU" sz="2400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In Horatium</a:t>
            </a:r>
            <a:r>
              <a:rPr lang="hu-HU" altLang="hu-HU" sz="2800">
                <a:latin typeface="Bookman Old Style" panose="02050604050505020204" pitchFamily="18" charset="0"/>
              </a:rPr>
              <a:t> (1904)</a:t>
            </a:r>
            <a:endParaRPr lang="hu-HU" altLang="hu-HU" sz="2800" b="1" i="1">
              <a:latin typeface="Bookman Old Style" panose="02050604050505020204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r>
              <a:rPr lang="hu-HU" altLang="hu-HU" sz="2400"/>
              <a:t>a kötet nyitóverse, (ellen)óda, ars poetica</a:t>
            </a:r>
          </a:p>
          <a:p>
            <a:r>
              <a:rPr lang="hu-HU" altLang="hu-HU" sz="2400"/>
              <a:t>’Horatius ellen’ / ’Horatiusra’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hu-HU" altLang="hu-HU" sz="2400"/>
              <a:t> a költő </a:t>
            </a:r>
            <a:r>
              <a:rPr lang="hu-HU" altLang="hu-HU" sz="2400" i="1"/>
              <a:t>Horatius</a:t>
            </a:r>
            <a:r>
              <a:rPr lang="hu-HU" altLang="hu-HU" sz="2400"/>
              <a:t>hoz méri magát, szembeszáll a tömegízléssel </a:t>
            </a:r>
            <a:r>
              <a:rPr lang="hu-HU" altLang="hu-HU" sz="2400">
                <a:cs typeface="Times New Roman" panose="02020603050405020304" pitchFamily="18" charset="0"/>
              </a:rPr>
              <a:t>→ a líra szent tevékenység, csak a beavatottak számára érthető = arisztokratikus költészetfelfogás</a:t>
            </a:r>
            <a:endParaRPr lang="hu-HU" altLang="hu-HU" sz="2400"/>
          </a:p>
          <a:p>
            <a:r>
              <a:rPr lang="hu-HU" altLang="hu-HU" sz="2400"/>
              <a:t>alkaioszi strófa (Horatius kedvelt versformája)	      </a:t>
            </a:r>
          </a:p>
          <a:p>
            <a:r>
              <a:rPr lang="hu-HU" altLang="hu-HU" sz="2400"/>
              <a:t>kapcsolódik az antik hagyományhoz és vitatkozik is vele, az újítás igényével lép fel </a:t>
            </a:r>
            <a:r>
              <a:rPr lang="hu-HU" altLang="hu-HU" sz="2400">
                <a:cs typeface="Times New Roman" panose="02020603050405020304" pitchFamily="18" charset="0"/>
              </a:rPr>
              <a:t>→ </a:t>
            </a:r>
            <a:r>
              <a:rPr lang="hu-HU" altLang="hu-HU" sz="2400"/>
              <a:t>új eszmék megfogalmazása régi formában, </a:t>
            </a:r>
            <a:r>
              <a:rPr lang="hu-HU" altLang="hu-HU" sz="2400">
                <a:cs typeface="Times New Roman" panose="02020603050405020304" pitchFamily="18" charset="0"/>
              </a:rPr>
              <a:t>a hagyomány újraértelmezése</a:t>
            </a:r>
            <a:endParaRPr lang="hu-HU" altLang="hu-HU" sz="2400"/>
          </a:p>
          <a:p>
            <a:r>
              <a:rPr lang="hu-HU" altLang="hu-HU" sz="2400"/>
              <a:t>a kozmikus erőkhöz szóló himnusz: őselemek szüntelen egymásba alakulása (</a:t>
            </a:r>
            <a:r>
              <a:rPr lang="hu-HU" altLang="hu-HU" sz="2400" i="1"/>
              <a:t>milétoszi iskola</a:t>
            </a:r>
            <a:r>
              <a:rPr lang="hu-HU" altLang="hu-HU" sz="2400"/>
              <a:t>) </a:t>
            </a:r>
            <a:r>
              <a:rPr lang="hu-HU" altLang="hu-HU" sz="240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hu-HU" altLang="hu-HU" sz="2400"/>
              <a:t>örökös változás (</a:t>
            </a:r>
            <a:r>
              <a:rPr lang="hu-HU" altLang="hu-HU" sz="2400" i="1"/>
              <a:t>Hérakleitosz</a:t>
            </a:r>
            <a:r>
              <a:rPr lang="hu-HU" altLang="hu-HU" sz="2400"/>
              <a:t>) → költői célkitűzés: „Ekként a dal is légyen örökkön új” = állandó (formai-tartalmi) megújulás, „soha-meg-nem-elégedés” (↔ Horatius: megelégedés, arany közép) → programvers</a:t>
            </a:r>
          </a:p>
          <a:p>
            <a:pPr>
              <a:buFontTx/>
              <a:buNone/>
            </a:pPr>
            <a:r>
              <a:rPr lang="hu-HU" altLang="hu-HU" sz="2400"/>
              <a:t>	</a:t>
            </a:r>
            <a:br>
              <a:rPr lang="hu-HU" altLang="hu-HU" sz="2400"/>
            </a:br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hu-HU" sz="2800" b="1" i="1">
                <a:latin typeface="Bookman Old Style" panose="02050604050505020204" pitchFamily="18" charset="0"/>
              </a:rPr>
              <a:t>A lírikus epilógja</a:t>
            </a:r>
            <a:r>
              <a:rPr lang="hu-HU" altLang="hu-HU" sz="2800" i="1">
                <a:latin typeface="Bookman Old Style" panose="02050604050505020204" pitchFamily="18" charset="0"/>
              </a:rPr>
              <a:t> </a:t>
            </a:r>
            <a:r>
              <a:rPr lang="hu-HU" altLang="hu-HU" sz="2800">
                <a:latin typeface="Bookman Old Style" panose="02050604050505020204" pitchFamily="18" charset="0"/>
              </a:rPr>
              <a:t>(1903)</a:t>
            </a:r>
          </a:p>
        </p:txBody>
      </p:sp>
      <p:sp>
        <p:nvSpPr>
          <p:cNvPr id="921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/>
              <a:t>a kötet záróverse (az </a:t>
            </a:r>
            <a:r>
              <a:rPr lang="hu-HU" altLang="hu-HU" sz="2400" i="1"/>
              <a:t>In Horatium</a:t>
            </a:r>
            <a:r>
              <a:rPr lang="hu-HU" altLang="hu-HU" sz="2400"/>
              <a:t> ellenverse), szonett (műfaja szerint elégia)</a:t>
            </a:r>
          </a:p>
          <a:p>
            <a:r>
              <a:rPr lang="hu-HU" altLang="hu-HU" sz="2400"/>
              <a:t>költői pályájának elején epilógust ír (!)</a:t>
            </a:r>
          </a:p>
          <a:p>
            <a:r>
              <a:rPr lang="hu-HU" altLang="hu-HU" sz="2400"/>
              <a:t>valóság ↔ vágy: a mindenséget akarja megverselni, de csak önmagáról tud szólni → a világ megismerhetetlen (agnoszticizmus), a megértés elválaszthatatlan a szubjektumtól, megismerés alanya = megismerés tárgya</a:t>
            </a:r>
          </a:p>
          <a:p>
            <a:r>
              <a:rPr lang="hu-HU" altLang="hu-HU" sz="2400"/>
              <a:t>„vak dió” (Schopenhauer), „bűvös kör”, „magam számára börtön” ~ önmagába zártság</a:t>
            </a:r>
          </a:p>
          <a:p>
            <a:r>
              <a:rPr lang="hu-HU" altLang="hu-HU" sz="2400"/>
              <a:t>vágyom → hiszem → tudom → eljut a teljes tagadásig</a:t>
            </a:r>
          </a:p>
          <a:p>
            <a:r>
              <a:rPr lang="hu-HU" altLang="hu-HU" sz="2400"/>
              <a:t>utolsó vsz.: a mindenség és az én azonosulása (önmagában fedezi fel a világ végtelenségét)</a:t>
            </a:r>
          </a:p>
          <a:p>
            <a:endParaRPr lang="hu-HU" altLang="hu-HU" sz="240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altLang="zh-CN" sz="2800" b="1" i="1">
                <a:latin typeface="Bookman Old Style" panose="02050604050505020204" pitchFamily="18" charset="0"/>
              </a:rPr>
              <a:t>Fekete ország </a:t>
            </a:r>
            <a:r>
              <a:rPr lang="hu-HU" altLang="zh-CN" sz="2800">
                <a:latin typeface="Bookman Old Style" panose="02050604050505020204" pitchFamily="18" charset="0"/>
              </a:rPr>
              <a:t>(1906–07)</a:t>
            </a:r>
            <a:endParaRPr lang="hu-HU" altLang="hu-HU" sz="2800"/>
          </a:p>
        </p:txBody>
      </p:sp>
      <p:sp>
        <p:nvSpPr>
          <p:cNvPr id="1024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sz="2400" dirty="0"/>
              <a:t>álommondás (E/1. sz. indítás, később E/2. sz. önmegszólítás)</a:t>
            </a:r>
          </a:p>
          <a:p>
            <a:r>
              <a:rPr lang="hu-HU" altLang="hu-HU" sz="2400" dirty="0"/>
              <a:t>katalógusszerű felsorolás, nominális stílus (kivéve néhány sort, ahol váratlanul megszakad a felsorolás)</a:t>
            </a:r>
          </a:p>
          <a:p>
            <a:r>
              <a:rPr lang="hu-HU" altLang="hu-HU" sz="2400" dirty="0" err="1"/>
              <a:t>astrofikus</a:t>
            </a:r>
            <a:r>
              <a:rPr lang="hu-HU" altLang="hu-HU" sz="2400" dirty="0"/>
              <a:t>, szabálytalan forma, ismétlések és ellentétpárok</a:t>
            </a:r>
          </a:p>
          <a:p>
            <a:r>
              <a:rPr lang="hu-HU" altLang="hu-HU" sz="2400" dirty="0"/>
              <a:t>a világ egyneműsége: minden fekete (~ halál, pusztulás), a napfény és a színek csak a látszat, amely elfedi a lényeget → az álombeli látomás értelmezése: minden anyag pusztulásra van ítélve, minden magában hordozza a pusztulást (szimbolizmus)</a:t>
            </a:r>
          </a:p>
          <a:p>
            <a:endParaRPr lang="hu-HU" altLang="hu-HU" sz="24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2463</TotalTime>
  <Words>2631</Words>
  <Application>Microsoft Office PowerPoint</Application>
  <PresentationFormat>Diavetítés a képernyőre (4:3 oldalarány)</PresentationFormat>
  <Paragraphs>262</Paragraphs>
  <Slides>33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33</vt:i4>
      </vt:variant>
    </vt:vector>
  </HeadingPairs>
  <TitlesOfParts>
    <vt:vector size="38" baseType="lpstr">
      <vt:lpstr>Arial</vt:lpstr>
      <vt:lpstr>Bookman Old Style</vt:lpstr>
      <vt:lpstr>Times New Roman</vt:lpstr>
      <vt:lpstr>Wingdings</vt:lpstr>
      <vt:lpstr>Alapértelmezett terv</vt:lpstr>
      <vt:lpstr>Babits Mihály (1883, Szekszárd – 1941, Budapest) </vt:lpstr>
      <vt:lpstr>Élete</vt:lpstr>
      <vt:lpstr>PowerPoint-bemutató</vt:lpstr>
      <vt:lpstr>Munkássága</vt:lpstr>
      <vt:lpstr>1) Levelek Iris koszorújából c. kötet (1909)</vt:lpstr>
      <vt:lpstr>PowerPoint-bemutató</vt:lpstr>
      <vt:lpstr>In Horatium (1904)</vt:lpstr>
      <vt:lpstr>A lírikus epilógja (1903)</vt:lpstr>
      <vt:lpstr>Fekete ország (1906–07)</vt:lpstr>
      <vt:lpstr>Hegeso sírja (1908)</vt:lpstr>
      <vt:lpstr>2) Herceg, hátha megjön a tél is! c. kötet (1911)</vt:lpstr>
      <vt:lpstr>PowerPoint-bemutató</vt:lpstr>
      <vt:lpstr>3) A humánum őrzése a háború alatt</vt:lpstr>
      <vt:lpstr>PowerPoint-bemutató</vt:lpstr>
      <vt:lpstr>4) A humánum őrzése a háború után</vt:lpstr>
      <vt:lpstr>5) Az istenek halnak, az ember él c. kötet A gazda bekeríti házát (1925–27)</vt:lpstr>
      <vt:lpstr>Jobb és bal</vt:lpstr>
      <vt:lpstr>Ars poeticák összehasonlítása (Cigány a siralomházban, Mint különös hírmondó, Csak posta voltál) </vt:lpstr>
      <vt:lpstr>Cigány a siralomházban (1926)</vt:lpstr>
      <vt:lpstr>6) Versenyt az esztendőkkel! c. kötet Mint különös hírmondó (1930)</vt:lpstr>
      <vt:lpstr>Csak posta voltál (1933)</vt:lpstr>
      <vt:lpstr>7) Szembenézés a halállal Ősz és tavasz között (1936)</vt:lpstr>
      <vt:lpstr>PowerPoint-bemutató</vt:lpstr>
      <vt:lpstr>Balázsolás (1937)</vt:lpstr>
      <vt:lpstr>PowerPoint-bemutató</vt:lpstr>
      <vt:lpstr>Keletkezéstörténet, műfaj</vt:lpstr>
      <vt:lpstr>Történet</vt:lpstr>
      <vt:lpstr>PowerPoint-bemutató</vt:lpstr>
      <vt:lpstr>Értelmezés</vt:lpstr>
      <vt:lpstr>PowerPoint-bemutató</vt:lpstr>
      <vt:lpstr>Stílus, forma</vt:lpstr>
      <vt:lpstr>PowerPoint-bemutató</vt:lpstr>
      <vt:lpstr>Jónás imája (1939) </vt:lpstr>
    </vt:vector>
  </TitlesOfParts>
  <Company>Bástya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 nyelvi stíluseszközök</dc:title>
  <dc:creator>Barteky</dc:creator>
  <cp:lastModifiedBy>Dani</cp:lastModifiedBy>
  <cp:revision>147</cp:revision>
  <dcterms:created xsi:type="dcterms:W3CDTF">2013-10-09T19:13:33Z</dcterms:created>
  <dcterms:modified xsi:type="dcterms:W3CDTF">2025-01-08T21:32:56Z</dcterms:modified>
</cp:coreProperties>
</file>