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2" r:id="rId5"/>
    <p:sldId id="261" r:id="rId6"/>
    <p:sldId id="279" r:id="rId7"/>
    <p:sldId id="280" r:id="rId8"/>
    <p:sldId id="265" r:id="rId9"/>
    <p:sldId id="281" r:id="rId10"/>
    <p:sldId id="286" r:id="rId11"/>
    <p:sldId id="287" r:id="rId12"/>
    <p:sldId id="282" r:id="rId13"/>
    <p:sldId id="264" r:id="rId14"/>
    <p:sldId id="285" r:id="rId15"/>
    <p:sldId id="263" r:id="rId16"/>
    <p:sldId id="284" r:id="rId17"/>
    <p:sldId id="269" r:id="rId18"/>
    <p:sldId id="270" r:id="rId19"/>
    <p:sldId id="266" r:id="rId20"/>
    <p:sldId id="277" r:id="rId21"/>
    <p:sldId id="278" r:id="rId22"/>
    <p:sldId id="267" r:id="rId23"/>
    <p:sldId id="274" r:id="rId24"/>
    <p:sldId id="275" r:id="rId25"/>
    <p:sldId id="276" r:id="rId26"/>
    <p:sldId id="268" r:id="rId27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3CC854-A092-AF50-D60A-7245A16611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DBD591-06B1-A493-0D27-A6DCD19BAD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787EB3-A895-5E09-82B3-2C6C66E4D4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4DA83-D8B3-4F58-AA76-682EB44B273F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49171313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DEC0EB-CCB8-9779-4410-7F4D8F1348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E8C332-633B-4022-073A-122382B26D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FA0D85-A806-22CC-18EA-F5135DE588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4CEA7A-78B6-4BC9-B1AD-87E9465105B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7276497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4BFAE5F-7908-3A84-F176-EECB31ACFF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490E91-C77E-B370-82D1-B6CA953BFE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D28D2C-2300-486F-DE0D-04FCA240B4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174D1-7FA4-41B1-A27A-F55C149B075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70987245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FB60611-4152-809A-5FEB-F7CD825D70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0EA6AD7-49F3-E91F-F698-5B4CE08585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46584E3-ECF1-5963-7783-056FCC2936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122EF8-F989-471B-AC2E-D820EB70456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9009143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CACEC2-9DF2-9861-F366-0EBCCB0938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006453-50B0-EDD6-450A-C411F7AF09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AA964E-AC20-989A-5327-D5EF968902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C4E87E-842E-4D84-9866-467C85E671D8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26154577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3C245D-DF7D-0F95-6BA5-E5E1F0DD42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AD76DB-8E35-7909-52C4-DF2A3155A2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97B4AA-9EA8-BCDC-A783-939F955939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84E938-6CA8-4B59-8D29-DB5307615C3F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8409551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CA7277-00D1-1F60-2011-C590CC58E5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8CC166-9AE4-BD3A-6728-06AD7D9C32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B57628-3004-FB02-CC4F-5096A15DCB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F4CCD-6AE2-4687-9144-4EAFA32894F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7594376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3161EAE-F23B-E3A1-0C5B-4BEABB4B46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AB18278-7E1A-6064-0A26-3BDE608AFA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7DA889B-8A1B-91A1-DDD4-64599000CA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D3C63C-533E-4940-AAE1-669EFFB20DF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3830630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07E10A1-C72B-A1D6-ACAD-3A18597B33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92E082F-3C58-FAA0-A2E1-B5DFE5B0A7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C06D45A-B3AB-9144-C9A5-3442C81D75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43961E-8C12-40A3-A082-A1EF84706491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17798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A6F3605-66B4-7D9D-49BE-D997D7B5AB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CB8758A-9A08-F2F6-1E9E-1F432DDC3E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BF67DFF-C6CD-3BBE-5DC3-A187651C43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44DF4D-3651-4E0D-992B-36A0DF6BFE20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7079474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211B23-D76B-1991-DD7B-F721036953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F6A154-6437-47EB-7A27-15227911F3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9DEB16-214C-2BF6-C7E3-13D7B4B098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EE42EC-FB25-4C41-A278-048B9C7C29F4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09033995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1DA9A6-54E4-96BE-DCF6-27CC6FB783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98EECB-3735-78EE-105C-99634786BE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AA3811-EC2A-8BA7-F313-E3925734C9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BDD784-D851-43A5-B20B-2D2143C71790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4430081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63BE6FF-29AF-C989-F3BA-976D0F9527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D00C629-C7BB-3E46-219E-8A21479826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D47B691-3556-0D41-9F3A-FD198589BFD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506786D-949A-E15F-E8F0-B886C2C0322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888B911-9268-1F86-1844-FF8CF730F6D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A1D8D019-DAC0-443A-A2F7-8FA7E3505E2C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5587FC4-F929-A756-C999-85636019457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altLang="hu-HU" b="1">
                <a:latin typeface="Bookman Old Style" panose="02050604050505020204" pitchFamily="18" charset="0"/>
              </a:rPr>
              <a:t>Irodalmi irányzatok</a:t>
            </a:r>
            <a:r>
              <a:rPr lang="hu-HU" altLang="hu-HU" b="1"/>
              <a:t> </a:t>
            </a:r>
            <a:br>
              <a:rPr lang="hu-HU" altLang="hu-HU" b="1">
                <a:latin typeface="Bookman Old Style" panose="02050604050505020204" pitchFamily="18" charset="0"/>
              </a:rPr>
            </a:br>
            <a:r>
              <a:rPr lang="hu-HU" altLang="hu-HU" b="1">
                <a:latin typeface="Bookman Old Style" panose="02050604050505020204" pitchFamily="18" charset="0"/>
              </a:rPr>
              <a:t>a 20. században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static.origos.hu/s/img/i/1205/20120503-edvard-munch-a-sikoly.jpg">
            <a:extLst>
              <a:ext uri="{FF2B5EF4-FFF2-40B4-BE49-F238E27FC236}">
                <a16:creationId xmlns:a16="http://schemas.microsoft.com/office/drawing/2014/main" id="{EE96AB37-1630-CB50-05D8-7DEA43D441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620713"/>
            <a:ext cx="4168775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Box 3">
            <a:extLst>
              <a:ext uri="{FF2B5EF4-FFF2-40B4-BE49-F238E27FC236}">
                <a16:creationId xmlns:a16="http://schemas.microsoft.com/office/drawing/2014/main" id="{B9CF2CAB-1B16-40D9-D810-215644D06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6092825"/>
            <a:ext cx="3168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2800">
                <a:latin typeface="Bookman Old Style" panose="02050604050505020204" pitchFamily="18" charset="0"/>
              </a:rPr>
              <a:t>Munch: </a:t>
            </a:r>
            <a:r>
              <a:rPr lang="hu-HU" altLang="hu-HU" sz="2800" i="1">
                <a:latin typeface="Bookman Old Style" panose="02050604050505020204" pitchFamily="18" charset="0"/>
              </a:rPr>
              <a:t>Sikoly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>
            <a:extLst>
              <a:ext uri="{FF2B5EF4-FFF2-40B4-BE49-F238E27FC236}">
                <a16:creationId xmlns:a16="http://schemas.microsoft.com/office/drawing/2014/main" id="{60468C93-9414-1FDC-89AA-DC8ECB017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hu-HU" altLang="hu-HU" sz="2800">
                <a:latin typeface="Bookman Old Style" panose="02050604050505020204" pitchFamily="18" charset="0"/>
              </a:rPr>
              <a:t>„A férj:</a:t>
            </a:r>
          </a:p>
          <a:p>
            <a:pPr marL="0" indent="0">
              <a:buFontTx/>
              <a:buNone/>
            </a:pPr>
            <a:r>
              <a:rPr lang="hu-HU" altLang="hu-HU" sz="2800">
                <a:latin typeface="Bookman Old Style" panose="02050604050505020204" pitchFamily="18" charset="0"/>
              </a:rPr>
              <a:t>Ez a sor itt szétrágott ölek, és</a:t>
            </a:r>
          </a:p>
          <a:p>
            <a:pPr marL="0" indent="0">
              <a:buFontTx/>
              <a:buNone/>
            </a:pPr>
            <a:r>
              <a:rPr lang="hu-HU" altLang="hu-HU" sz="2800">
                <a:latin typeface="Bookman Old Style" panose="02050604050505020204" pitchFamily="18" charset="0"/>
              </a:rPr>
              <a:t>ez a sor oszló mell. Ágy bűzlik ágy</a:t>
            </a:r>
          </a:p>
          <a:p>
            <a:pPr marL="0" indent="0">
              <a:buFontTx/>
              <a:buNone/>
            </a:pPr>
            <a:r>
              <a:rPr lang="hu-HU" altLang="hu-HU" sz="2800">
                <a:latin typeface="Bookman Old Style" panose="02050604050505020204" pitchFamily="18" charset="0"/>
              </a:rPr>
              <a:t>mellett. A nővér óránkint cserél.</a:t>
            </a:r>
          </a:p>
          <a:p>
            <a:pPr marL="0" indent="0">
              <a:buFontTx/>
              <a:buNone/>
            </a:pPr>
            <a:r>
              <a:rPr lang="hu-HU" altLang="hu-HU" sz="2800">
                <a:latin typeface="Bookman Old Style" panose="02050604050505020204" pitchFamily="18" charset="0"/>
              </a:rPr>
              <a:t>Hajtsd fel nyugodtan ezt a a takarót.</a:t>
            </a:r>
          </a:p>
          <a:p>
            <a:pPr marL="0" indent="0">
              <a:buFontTx/>
              <a:buNone/>
            </a:pPr>
            <a:r>
              <a:rPr lang="hu-HU" altLang="hu-HU" sz="2800">
                <a:latin typeface="Bookman Old Style" panose="02050604050505020204" pitchFamily="18" charset="0"/>
              </a:rPr>
              <a:t>Látod: e kupac zsír és rothadó nedv</a:t>
            </a:r>
          </a:p>
          <a:p>
            <a:pPr marL="0" indent="0">
              <a:buFontTx/>
              <a:buNone/>
            </a:pPr>
            <a:r>
              <a:rPr lang="hu-HU" altLang="hu-HU" sz="2800">
                <a:latin typeface="Bookman Old Style" panose="02050604050505020204" pitchFamily="18" charset="0"/>
              </a:rPr>
              <a:t>egykor nagy volt egy férfinak.</a:t>
            </a:r>
          </a:p>
          <a:p>
            <a:pPr marL="0" indent="0">
              <a:buFontTx/>
              <a:buNone/>
            </a:pPr>
            <a:r>
              <a:rPr lang="hu-HU" altLang="hu-HU" sz="2800">
                <a:latin typeface="Bookman Old Style" panose="02050604050505020204" pitchFamily="18" charset="0"/>
              </a:rPr>
              <a:t>S úgy is hívták, hogy mámor és haza. –”</a:t>
            </a:r>
          </a:p>
          <a:p>
            <a:pPr marL="0" indent="0">
              <a:buFontTx/>
              <a:buNone/>
            </a:pPr>
            <a:endParaRPr lang="hu-HU" altLang="hu-HU" sz="2000">
              <a:latin typeface="Bookman Old Style" panose="02050604050505020204" pitchFamily="18" charset="0"/>
            </a:endParaRPr>
          </a:p>
          <a:p>
            <a:pPr marL="0" indent="0" algn="r">
              <a:buFontTx/>
              <a:buNone/>
            </a:pPr>
            <a:r>
              <a:rPr lang="hu-HU" altLang="hu-HU" sz="2800">
                <a:latin typeface="Bookman Old Style" panose="02050604050505020204" pitchFamily="18" charset="0"/>
              </a:rPr>
              <a:t>Gottfried Benn: </a:t>
            </a:r>
            <a:r>
              <a:rPr lang="hu-HU" altLang="hu-HU" sz="2800" i="1">
                <a:latin typeface="Bookman Old Style" panose="02050604050505020204" pitchFamily="18" charset="0"/>
              </a:rPr>
              <a:t>Férj és feleség átmegy a rákbarakkon</a:t>
            </a:r>
            <a:r>
              <a:rPr lang="hu-HU" altLang="hu-HU" sz="2800">
                <a:latin typeface="Bookman Old Style" panose="02050604050505020204" pitchFamily="18" charset="0"/>
              </a:rPr>
              <a:t> (részlet)</a:t>
            </a:r>
            <a:endParaRPr lang="hu-HU" altLang="hu-HU" sz="2800" i="1">
              <a:latin typeface="Bookman Old Style" panose="02050604050505020204" pitchFamily="18" charset="0"/>
            </a:endParaRPr>
          </a:p>
          <a:p>
            <a:pPr marL="0" indent="0" algn="r">
              <a:buFontTx/>
              <a:buNone/>
            </a:pPr>
            <a:endParaRPr lang="hu-HU" altLang="hu-HU" sz="2800"/>
          </a:p>
          <a:p>
            <a:pPr marL="0" indent="0">
              <a:buFontTx/>
              <a:buNone/>
            </a:pPr>
            <a:endParaRPr lang="hu-HU" altLang="hu-HU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2CA508A8-E589-3183-ED35-24BC2AA23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l"/>
            <a:r>
              <a:rPr lang="hu-HU" altLang="hu-HU" sz="3200" b="1">
                <a:latin typeface="Bookman Old Style" panose="02050604050505020204" pitchFamily="18" charset="0"/>
              </a:rPr>
              <a:t>b) Futurizmus</a:t>
            </a:r>
            <a:r>
              <a:rPr lang="hu-HU" altLang="hu-HU" sz="3200">
                <a:latin typeface="Bookman Old Style" panose="02050604050505020204" pitchFamily="18" charset="0"/>
              </a:rPr>
              <a:t> (1909–1944)</a:t>
            </a:r>
            <a:endParaRPr lang="hu-HU" altLang="hu-HU" sz="3200"/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A1184615-C6C9-3E51-325B-73F70A5C9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800"/>
              <a:t>Olaszországban születik meg </a:t>
            </a:r>
          </a:p>
          <a:p>
            <a:r>
              <a:rPr lang="hu-HU" altLang="hu-HU" sz="2800"/>
              <a:t>legprovokatívabb irányzat (irodalomban, festészetben)</a:t>
            </a:r>
          </a:p>
          <a:p>
            <a:r>
              <a:rPr lang="hu-HU" altLang="hu-HU" sz="2800"/>
              <a:t>Marinetti</a:t>
            </a:r>
            <a:r>
              <a:rPr lang="hu-HU" altLang="hu-HU" sz="2800" b="1"/>
              <a:t> </a:t>
            </a:r>
            <a:r>
              <a:rPr lang="hu-HU" altLang="hu-HU" sz="2800"/>
              <a:t>kiáltványa → megszabadulás a múlttól, a jövő művészetének megteremtése</a:t>
            </a:r>
          </a:p>
          <a:p>
            <a:r>
              <a:rPr lang="hu-HU" altLang="hu-HU" sz="2800"/>
              <a:t>Oroszországban is elterjed: a bolsevik forradalmat üdvözli</a:t>
            </a:r>
          </a:p>
          <a:p>
            <a:r>
              <a:rPr lang="hu-HU" altLang="hu-HU" sz="2800"/>
              <a:t>modern civilizáció vívmányai, gépek, sebesség, dinamizmus, nagyvárosi élet</a:t>
            </a:r>
          </a:p>
          <a:p>
            <a:r>
              <a:rPr lang="hu-HU" altLang="hu-HU" sz="2800"/>
              <a:t>forradalmak és háborúk iránti rajongás</a:t>
            </a:r>
          </a:p>
          <a:p>
            <a:endParaRPr lang="hu-HU" altLang="hu-HU" sz="2600"/>
          </a:p>
          <a:p>
            <a:endParaRPr lang="hu-HU" altLang="hu-HU"/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>
            <a:extLst>
              <a:ext uri="{FF2B5EF4-FFF2-40B4-BE49-F238E27FC236}">
                <a16:creationId xmlns:a16="http://schemas.microsoft.com/office/drawing/2014/main" id="{F930F2A0-7CB0-3C45-9E83-A8A621A57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r>
              <a:rPr lang="hu-HU" altLang="hu-HU" sz="2800"/>
              <a:t>formanyelv: hagyományos mondatszerkezet megbontása („szabad szavak”, főnévi igenevek, hangutánzó szavak, központozás hiánya), szabadvers, sajátos íráskép (képversek)</a:t>
            </a:r>
          </a:p>
          <a:p>
            <a:pPr lvl="1"/>
            <a:r>
              <a:rPr lang="hu-HU" altLang="hu-HU" b="1"/>
              <a:t>Marinetti</a:t>
            </a:r>
            <a:endParaRPr lang="hu-HU" altLang="hu-HU"/>
          </a:p>
          <a:p>
            <a:pPr lvl="1"/>
            <a:r>
              <a:rPr lang="hu-HU" altLang="hu-HU" b="1"/>
              <a:t>Majakovszkij</a:t>
            </a:r>
            <a:endParaRPr lang="hu-HU" altLang="hu-HU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5B176-D80E-A21B-4D60-C3CA49EE1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hu-HU" sz="2800" dirty="0">
                <a:latin typeface="Bookman Old Style" pitchFamily="18" charset="0"/>
              </a:rPr>
              <a:t>„Te egy acél-faj szilaj istene,</a:t>
            </a:r>
          </a:p>
          <a:p>
            <a:pPr marL="0" indent="0">
              <a:buFontTx/>
              <a:buNone/>
              <a:defRPr/>
            </a:pPr>
            <a:r>
              <a:rPr lang="hu-HU" sz="2800" dirty="0">
                <a:latin typeface="Bookman Old Style" pitchFamily="18" charset="0"/>
              </a:rPr>
              <a:t>nagy messzeségtől részeg Autó,</a:t>
            </a:r>
          </a:p>
          <a:p>
            <a:pPr marL="0" indent="0">
              <a:buFontTx/>
              <a:buNone/>
              <a:defRPr/>
            </a:pPr>
            <a:r>
              <a:rPr lang="hu-HU" sz="2800" dirty="0">
                <a:latin typeface="Bookman Old Style" pitchFamily="18" charset="0"/>
              </a:rPr>
              <a:t>ki rémülten zörömbölsz és vicsorogva harapod a zablád!</a:t>
            </a:r>
          </a:p>
          <a:p>
            <a:pPr marL="0" indent="0">
              <a:buFontTx/>
              <a:buNone/>
              <a:defRPr/>
            </a:pPr>
            <a:r>
              <a:rPr lang="hu-HU" sz="2800" dirty="0">
                <a:latin typeface="Bookman Old Style" pitchFamily="18" charset="0"/>
              </a:rPr>
              <a:t>Hámor-szemű, iszonyú, japáni isten,</a:t>
            </a:r>
          </a:p>
          <a:p>
            <a:pPr marL="0" indent="0">
              <a:buFontTx/>
              <a:buNone/>
              <a:defRPr/>
            </a:pPr>
            <a:r>
              <a:rPr lang="hu-HU" sz="2800" dirty="0">
                <a:latin typeface="Bookman Old Style" pitchFamily="18" charset="0"/>
              </a:rPr>
              <a:t>te lángon és olajon élő,</a:t>
            </a:r>
          </a:p>
          <a:p>
            <a:pPr marL="0" indent="0">
              <a:buFontTx/>
              <a:buNone/>
              <a:defRPr/>
            </a:pPr>
            <a:r>
              <a:rPr lang="hu-HU" sz="2800" dirty="0">
                <a:latin typeface="Bookman Old Style" pitchFamily="18" charset="0"/>
              </a:rPr>
              <a:t>te messze csillagokért égő,</a:t>
            </a:r>
          </a:p>
          <a:p>
            <a:pPr marL="0" indent="0">
              <a:buFontTx/>
              <a:buNone/>
              <a:defRPr/>
            </a:pPr>
            <a:r>
              <a:rPr lang="hu-HU" sz="2800" dirty="0">
                <a:latin typeface="Bookman Old Style" pitchFamily="18" charset="0"/>
              </a:rPr>
              <a:t>feloldom ördöngös, töfötölő szíved</a:t>
            </a:r>
          </a:p>
          <a:p>
            <a:pPr marL="0" indent="0">
              <a:buFontTx/>
              <a:buNone/>
              <a:defRPr/>
            </a:pPr>
            <a:r>
              <a:rPr lang="hu-HU" sz="2800" dirty="0">
                <a:latin typeface="Bookman Old Style" pitchFamily="18" charset="0"/>
              </a:rPr>
              <a:t>és óriás pneumatikod, hogy táncolj,</a:t>
            </a:r>
          </a:p>
          <a:p>
            <a:pPr marL="0" indent="0">
              <a:buFontTx/>
              <a:buNone/>
              <a:defRPr/>
            </a:pPr>
            <a:r>
              <a:rPr lang="hu-HU" sz="2800" dirty="0">
                <a:latin typeface="Bookman Old Style" pitchFamily="18" charset="0"/>
              </a:rPr>
              <a:t>ujjongj a nagyvilág fehérlő ujjain.”</a:t>
            </a:r>
          </a:p>
          <a:p>
            <a:pPr marL="0" indent="0">
              <a:buFontTx/>
              <a:buNone/>
              <a:defRPr/>
            </a:pPr>
            <a:endParaRPr lang="hu-HU" sz="2000" dirty="0">
              <a:latin typeface="Bookman Old Style" pitchFamily="18" charset="0"/>
            </a:endParaRPr>
          </a:p>
          <a:p>
            <a:pPr marL="0" indent="0" algn="r">
              <a:buFontTx/>
              <a:buNone/>
              <a:defRPr/>
            </a:pPr>
            <a:r>
              <a:rPr lang="hu-HU" sz="2800" dirty="0">
                <a:latin typeface="Bookman Old Style" pitchFamily="18" charset="0"/>
              </a:rPr>
              <a:t>Marinetti: </a:t>
            </a:r>
            <a:r>
              <a:rPr lang="hu-HU" sz="2800" i="1" dirty="0">
                <a:latin typeface="Bookman Old Style" pitchFamily="18" charset="0"/>
              </a:rPr>
              <a:t>Óda a verseny-automobilhoz</a:t>
            </a:r>
          </a:p>
          <a:p>
            <a:pPr marL="0" indent="0" algn="r">
              <a:buFontTx/>
              <a:buNone/>
              <a:defRPr/>
            </a:pPr>
            <a:r>
              <a:rPr lang="hu-HU" sz="2800" dirty="0">
                <a:latin typeface="Bookman Old Style" pitchFamily="18" charset="0"/>
              </a:rPr>
              <a:t>(részlet) </a:t>
            </a:r>
          </a:p>
          <a:p>
            <a:pPr>
              <a:defRPr/>
            </a:pPr>
            <a:endParaRPr lang="hu-HU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9E7D102B-2AFC-F144-F1C7-61EB8FAF8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>
                <a:latin typeface="Bookman Old Style" panose="02050604050505020204" pitchFamily="18" charset="0"/>
              </a:rPr>
              <a:t>c) Kubizmus</a:t>
            </a:r>
            <a:r>
              <a:rPr lang="hu-HU" altLang="hu-HU" sz="3200">
                <a:latin typeface="Bookman Old Style" panose="02050604050505020204" pitchFamily="18" charset="0"/>
              </a:rPr>
              <a:t> (1907–1915)</a:t>
            </a:r>
            <a:endParaRPr lang="hu-HU" altLang="hu-HU" sz="3200" b="1">
              <a:latin typeface="Bookman Old Style" panose="02050604050505020204" pitchFamily="18" charset="0"/>
            </a:endParaRP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87023946-1443-7F26-9EA1-979E358F0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800"/>
              <a:t>francia festészetből indul</a:t>
            </a:r>
          </a:p>
          <a:p>
            <a:r>
              <a:rPr lang="hu-HU" altLang="hu-HU" sz="2800"/>
              <a:t>a jelenségeket geometriai formákra bontja, a tárgyakat minden oldalról ábrázolja</a:t>
            </a:r>
          </a:p>
          <a:p>
            <a:r>
              <a:rPr lang="hu-HU" altLang="hu-HU" sz="2800"/>
              <a:t>irodalmi mozgalomként nem jelentkezik (vizualitás ~ </a:t>
            </a:r>
            <a:r>
              <a:rPr lang="hu-HU" altLang="hu-HU" sz="2800" b="1"/>
              <a:t>Apollinaire</a:t>
            </a:r>
            <a:r>
              <a:rPr lang="hu-HU" altLang="hu-HU" sz="2800"/>
              <a:t> költészete) </a:t>
            </a:r>
          </a:p>
          <a:p>
            <a:r>
              <a:rPr lang="hu-HU" altLang="hu-HU" sz="2800" b="1"/>
              <a:t>Picasso</a:t>
            </a:r>
          </a:p>
          <a:p>
            <a:r>
              <a:rPr lang="hu-HU" altLang="hu-HU" sz="2800" b="1"/>
              <a:t>Braque</a:t>
            </a:r>
            <a:r>
              <a:rPr lang="hu-HU" altLang="hu-HU" sz="2800"/>
              <a:t>  </a:t>
            </a:r>
          </a:p>
          <a:p>
            <a:endParaRPr lang="hu-HU" altLang="hu-HU"/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Képtalálat a következőre: „avignoni kisasszonyok”">
            <a:extLst>
              <a:ext uri="{FF2B5EF4-FFF2-40B4-BE49-F238E27FC236}">
                <a16:creationId xmlns:a16="http://schemas.microsoft.com/office/drawing/2014/main" id="{89C7C4CB-5CA0-A5B4-A7F1-A62369773C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04813"/>
            <a:ext cx="4878388" cy="528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Box 3">
            <a:extLst>
              <a:ext uri="{FF2B5EF4-FFF2-40B4-BE49-F238E27FC236}">
                <a16:creationId xmlns:a16="http://schemas.microsoft.com/office/drawing/2014/main" id="{237DF2B1-29CC-3125-1114-D1BA23533B7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8763" y="5949950"/>
            <a:ext cx="6121400" cy="522288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hu-HU" altLang="hu-HU" sz="2800" b="1">
                <a:latin typeface="Bookman Old Style" panose="02050604050505020204" pitchFamily="18" charset="0"/>
              </a:rPr>
              <a:t>Picasso: </a:t>
            </a:r>
            <a:r>
              <a:rPr lang="hu-HU" altLang="hu-HU" sz="2800" b="1" i="1">
                <a:latin typeface="Bookman Old Style" panose="02050604050505020204" pitchFamily="18" charset="0"/>
              </a:rPr>
              <a:t>Avignoni kisasszonyok</a:t>
            </a: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pablopicasso.org/images/paintings/guernica3.jpg">
            <a:extLst>
              <a:ext uri="{FF2B5EF4-FFF2-40B4-BE49-F238E27FC236}">
                <a16:creationId xmlns:a16="http://schemas.microsoft.com/office/drawing/2014/main" id="{857098CE-E8AE-A10A-FBFD-995AC5D6C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71613"/>
            <a:ext cx="8593138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Box 3">
            <a:extLst>
              <a:ext uri="{FF2B5EF4-FFF2-40B4-BE49-F238E27FC236}">
                <a16:creationId xmlns:a16="http://schemas.microsoft.com/office/drawing/2014/main" id="{0B9B9C59-F70A-5DE3-5D15-6397BD37E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5600700"/>
            <a:ext cx="36734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2800">
                <a:latin typeface="Bookman Old Style" panose="02050604050505020204" pitchFamily="18" charset="0"/>
              </a:rPr>
              <a:t>Picasso: </a:t>
            </a:r>
            <a:r>
              <a:rPr lang="hu-HU" altLang="hu-HU" sz="2800" i="1">
                <a:latin typeface="Bookman Old Style" panose="02050604050505020204" pitchFamily="18" charset="0"/>
              </a:rPr>
              <a:t>Guernica</a:t>
            </a: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dia.pool.pim.hu/html/muvek/LENGYEL/lengyel00001/lengyel00025/lb_hk_page227.gif">
            <a:extLst>
              <a:ext uri="{FF2B5EF4-FFF2-40B4-BE49-F238E27FC236}">
                <a16:creationId xmlns:a16="http://schemas.microsoft.com/office/drawing/2014/main" id="{4E2CABD1-9655-248D-1081-C158B0913C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88913"/>
            <a:ext cx="5113337" cy="653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4ED11578-ACD8-7842-8372-42CE7745E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>
                <a:latin typeface="Bookman Old Style" panose="02050604050505020204" pitchFamily="18" charset="0"/>
              </a:rPr>
              <a:t>d) Dadaizmus</a:t>
            </a:r>
            <a:r>
              <a:rPr lang="hu-HU" altLang="hu-HU" sz="3200">
                <a:latin typeface="Bookman Old Style" panose="02050604050505020204" pitchFamily="18" charset="0"/>
              </a:rPr>
              <a:t> (1916–1923)</a:t>
            </a:r>
            <a:endParaRPr lang="hu-HU" altLang="hu-HU" sz="3200" b="1">
              <a:latin typeface="Bookman Old Style" panose="02050604050505020204" pitchFamily="18" charset="0"/>
            </a:endParaRP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C7BBE61E-4F7E-EB21-8090-0FB0B34C0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800"/>
              <a:t>Svájcban születik meg Tristan </a:t>
            </a:r>
            <a:r>
              <a:rPr lang="hu-HU" altLang="hu-HU" sz="2800" b="1"/>
              <a:t>Tzara</a:t>
            </a:r>
            <a:r>
              <a:rPr lang="hu-HU" altLang="hu-HU" sz="2800"/>
              <a:t> vezetésével (menekültek, katonaszökevények)</a:t>
            </a:r>
          </a:p>
          <a:p>
            <a:r>
              <a:rPr lang="hu-HU" altLang="hu-HU" sz="2800"/>
              <a:t>Németországban, USA-ban, Franciaországban is megjelenik</a:t>
            </a:r>
          </a:p>
          <a:p>
            <a:r>
              <a:rPr lang="hu-HU" altLang="hu-HU" sz="2800" i="1"/>
              <a:t>dada</a:t>
            </a:r>
            <a:r>
              <a:rPr lang="hu-HU" altLang="hu-HU" sz="2800"/>
              <a:t> = „lovacska”, „vesszőparipa” (véletlenszerű választás)</a:t>
            </a:r>
          </a:p>
          <a:p>
            <a:r>
              <a:rPr lang="hu-HU" altLang="hu-HU" sz="2800"/>
              <a:t>háború elleni tiltakozás, hagyományos értékek lerombolása, értelem eltörlése</a:t>
            </a:r>
          </a:p>
          <a:p>
            <a:r>
              <a:rPr lang="hu-HU" altLang="hu-HU" sz="2800"/>
              <a:t>korlátok nélküli szabadság</a:t>
            </a:r>
          </a:p>
          <a:p>
            <a:r>
              <a:rPr lang="hu-HU" altLang="hu-HU" sz="2800"/>
              <a:t>szabad szavak </a:t>
            </a:r>
          </a:p>
          <a:p>
            <a:endParaRPr lang="hu-HU" altLang="hu-HU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DD98721-EEDA-2C37-87CB-B038C52756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>
                <a:latin typeface="Bookman Old Style" panose="02050604050505020204" pitchFamily="18" charset="0"/>
              </a:rPr>
              <a:t>A 20. század világa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08ABCB6-B98B-B013-FC5B-6A7AC73EC4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5157787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hu-HU" sz="2800" u="sng" dirty="0"/>
              <a:t>A bizonyosságtudat elvesztése</a:t>
            </a:r>
            <a:endParaRPr lang="hu-HU" sz="2800" dirty="0"/>
          </a:p>
          <a:p>
            <a:pPr>
              <a:defRPr/>
            </a:pPr>
            <a:r>
              <a:rPr lang="hu-HU" sz="2800" dirty="0"/>
              <a:t>az értékekbe vetett hit megrendülése</a:t>
            </a:r>
          </a:p>
          <a:p>
            <a:pPr>
              <a:defRPr/>
            </a:pPr>
            <a:r>
              <a:rPr lang="hu-HU" sz="2800" dirty="0"/>
              <a:t>gazdasági-technikai fejlődés</a:t>
            </a:r>
          </a:p>
          <a:p>
            <a:pPr>
              <a:defRPr/>
            </a:pPr>
            <a:r>
              <a:rPr lang="hu-HU" sz="2800" dirty="0"/>
              <a:t>iskolázottság nő</a:t>
            </a:r>
          </a:p>
          <a:p>
            <a:pPr>
              <a:defRPr/>
            </a:pPr>
            <a:r>
              <a:rPr lang="hu-HU" sz="2800" dirty="0"/>
              <a:t>kultúra kettészakadása: természettudományok és humán kultúra</a:t>
            </a:r>
          </a:p>
          <a:p>
            <a:pPr>
              <a:defRPr/>
            </a:pPr>
            <a:r>
              <a:rPr lang="hu-HU" sz="2800" dirty="0"/>
              <a:t>kultúra megosztottsága: elit- és tömegkultúra</a:t>
            </a:r>
          </a:p>
          <a:p>
            <a:pPr>
              <a:defRPr/>
            </a:pPr>
            <a:r>
              <a:rPr lang="hu-HU" sz="2800" dirty="0"/>
              <a:t>tudományok specializálódása (nincsenek polihisztorok)</a:t>
            </a:r>
          </a:p>
          <a:p>
            <a:pPr marL="0" indent="0">
              <a:buFontTx/>
              <a:buNone/>
              <a:defRPr/>
            </a:pPr>
            <a:endParaRPr lang="hu-HU" sz="2800" dirty="0"/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3B3167ED-A124-1753-0E1C-942700C22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hu-HU" altLang="hu-HU" sz="2800">
                <a:latin typeface="Bookman Old Style" panose="02050604050505020204" pitchFamily="18" charset="0"/>
              </a:rPr>
              <a:t>Kánkán kákán kan a kán</a:t>
            </a:r>
            <a:br>
              <a:rPr lang="hu-HU" altLang="hu-HU" sz="2800">
                <a:latin typeface="Bookman Old Style" panose="02050604050505020204" pitchFamily="18" charset="0"/>
              </a:rPr>
            </a:br>
            <a:r>
              <a:rPr lang="hu-HU" altLang="hu-HU" sz="2800">
                <a:latin typeface="Bookman Old Style" panose="02050604050505020204" pitchFamily="18" charset="0"/>
              </a:rPr>
              <a:t>Hans Arp nyamnyam nyomdokán</a:t>
            </a:r>
            <a:br>
              <a:rPr lang="hu-HU" altLang="hu-HU" sz="2800">
                <a:latin typeface="Bookman Old Style" panose="02050604050505020204" pitchFamily="18" charset="0"/>
              </a:rPr>
            </a:br>
            <a:r>
              <a:rPr lang="hu-HU" altLang="hu-HU" sz="2800">
                <a:latin typeface="Bookman Old Style" panose="02050604050505020204" pitchFamily="18" charset="0"/>
              </a:rPr>
              <a:t>ita vita pepita</a:t>
            </a:r>
            <a:br>
              <a:rPr lang="hu-HU" altLang="hu-HU" sz="2800">
                <a:latin typeface="Bookman Old Style" panose="02050604050505020204" pitchFamily="18" charset="0"/>
              </a:rPr>
            </a:br>
            <a:r>
              <a:rPr lang="hu-HU" altLang="hu-HU" sz="2800">
                <a:latin typeface="Bookman Old Style" panose="02050604050505020204" pitchFamily="18" charset="0"/>
              </a:rPr>
              <a:t>a vitamin nem vita</a:t>
            </a:r>
            <a:br>
              <a:rPr lang="hu-HU" altLang="hu-HU" sz="2800">
                <a:latin typeface="Bookman Old Style" panose="02050604050505020204" pitchFamily="18" charset="0"/>
              </a:rPr>
            </a:br>
            <a:r>
              <a:rPr lang="hu-HU" altLang="hu-HU" sz="2800">
                <a:latin typeface="Bookman Old Style" panose="02050604050505020204" pitchFamily="18" charset="0"/>
              </a:rPr>
              <a:t>De csak ne légy szomorú</a:t>
            </a:r>
            <a:br>
              <a:rPr lang="hu-HU" altLang="hu-HU" sz="2800">
                <a:latin typeface="Bookman Old Style" panose="02050604050505020204" pitchFamily="18" charset="0"/>
              </a:rPr>
            </a:br>
            <a:r>
              <a:rPr lang="hu-HU" altLang="hu-HU" sz="2800">
                <a:latin typeface="Bookman Old Style" panose="02050604050505020204" pitchFamily="18" charset="0"/>
              </a:rPr>
              <a:t>Xerxes se volt kenguru</a:t>
            </a:r>
            <a:br>
              <a:rPr lang="hu-HU" altLang="hu-HU" sz="2800">
                <a:latin typeface="Bookman Old Style" panose="02050604050505020204" pitchFamily="18" charset="0"/>
              </a:rPr>
            </a:br>
            <a:r>
              <a:rPr lang="hu-HU" altLang="hu-HU" sz="2800">
                <a:latin typeface="Bookman Old Style" panose="02050604050505020204" pitchFamily="18" charset="0"/>
              </a:rPr>
              <a:t>garukenxer rendszer X</a:t>
            </a:r>
            <a:br>
              <a:rPr lang="hu-HU" altLang="hu-HU" sz="2800">
                <a:latin typeface="Bookman Old Style" panose="02050604050505020204" pitchFamily="18" charset="0"/>
              </a:rPr>
            </a:br>
            <a:r>
              <a:rPr lang="hu-HU" altLang="hu-HU" sz="2800">
                <a:latin typeface="Bookman Old Style" panose="02050604050505020204" pitchFamily="18" charset="0"/>
              </a:rPr>
              <a:t>komolyan röhögni fix.</a:t>
            </a:r>
            <a:br>
              <a:rPr lang="hu-HU" altLang="hu-HU" sz="2800">
                <a:latin typeface="Bookman Old Style" panose="02050604050505020204" pitchFamily="18" charset="0"/>
              </a:rPr>
            </a:br>
            <a:r>
              <a:rPr lang="hu-HU" altLang="hu-HU" sz="2800">
                <a:latin typeface="Bookman Old Style" panose="02050604050505020204" pitchFamily="18" charset="0"/>
              </a:rPr>
              <a:t>Ezért minden lókukac</a:t>
            </a:r>
            <a:br>
              <a:rPr lang="hu-HU" altLang="hu-HU" sz="2800">
                <a:latin typeface="Bookman Old Style" panose="02050604050505020204" pitchFamily="18" charset="0"/>
              </a:rPr>
            </a:br>
            <a:r>
              <a:rPr lang="hu-HU" altLang="hu-HU" sz="2800">
                <a:latin typeface="Bookman Old Style" panose="02050604050505020204" pitchFamily="18" charset="0"/>
              </a:rPr>
              <a:t>malma malabár malac</a:t>
            </a:r>
            <a:br>
              <a:rPr lang="hu-HU" altLang="hu-HU" sz="2800">
                <a:latin typeface="Bookman Old Style" panose="02050604050505020204" pitchFamily="18" charset="0"/>
              </a:rPr>
            </a:br>
            <a:r>
              <a:rPr lang="hu-HU" altLang="hu-HU" sz="2800">
                <a:latin typeface="Bookman Old Style" panose="02050604050505020204" pitchFamily="18" charset="0"/>
              </a:rPr>
              <a:t>ötször hatból bruhahá</a:t>
            </a:r>
            <a:br>
              <a:rPr lang="hu-HU" altLang="hu-HU" sz="2800">
                <a:latin typeface="Bookman Old Style" panose="02050604050505020204" pitchFamily="18" charset="0"/>
              </a:rPr>
            </a:br>
            <a:r>
              <a:rPr lang="hu-HU" altLang="hu-HU" sz="2800">
                <a:latin typeface="Bookman Old Style" panose="02050604050505020204" pitchFamily="18" charset="0"/>
              </a:rPr>
              <a:t>dadaista pista pá.</a:t>
            </a:r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id="{9B83C203-C1E7-0F41-2E2C-4440CDCB5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688012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hu-HU" altLang="hu-HU" sz="2800">
                <a:latin typeface="Bookman Old Style" panose="02050604050505020204" pitchFamily="18" charset="0"/>
              </a:rPr>
              <a:t>Én szén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hu-HU" altLang="hu-HU" sz="2800">
                <a:latin typeface="Bookman Old Style" panose="02050604050505020204" pitchFamily="18" charset="0"/>
              </a:rPr>
              <a:t>szén szent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hu-HU" altLang="hu-HU" sz="2800">
                <a:latin typeface="Bookman Old Style" panose="02050604050505020204" pitchFamily="18" charset="0"/>
              </a:rPr>
              <a:t>szén én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hu-HU" altLang="hu-HU" sz="2800">
                <a:latin typeface="Bookman Old Style" panose="02050604050505020204" pitchFamily="18" charset="0"/>
              </a:rPr>
              <a:t>lent föld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hu-HU" altLang="hu-HU" sz="2800">
                <a:latin typeface="Bookman Old Style" panose="02050604050505020204" pitchFamily="18" charset="0"/>
              </a:rPr>
              <a:t>szent föld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hu-HU" altLang="hu-HU" sz="2800">
                <a:latin typeface="Bookman Old Style" panose="02050604050505020204" pitchFamily="18" charset="0"/>
              </a:rPr>
              <a:t>föld zöld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hu-HU" altLang="hu-HU" sz="2800">
                <a:latin typeface="Bookman Old Style" panose="02050604050505020204" pitchFamily="18" charset="0"/>
              </a:rPr>
              <a:t>lent zöld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hu-HU" altLang="hu-HU" sz="2800">
                <a:latin typeface="Bookman Old Style" panose="02050604050505020204" pitchFamily="18" charset="0"/>
              </a:rPr>
              <a:t>rend zöld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hu-HU" altLang="hu-HU" sz="2800">
                <a:latin typeface="Bookman Old Style" panose="02050604050505020204" pitchFamily="18" charset="0"/>
              </a:rPr>
              <a:t>föld szent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hu-HU" altLang="hu-HU" sz="2800">
                <a:latin typeface="Bookman Old Style" panose="02050604050505020204" pitchFamily="18" charset="0"/>
              </a:rPr>
              <a:t>rend szent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hu-HU" altLang="hu-HU" sz="2800">
                <a:latin typeface="Bookman Old Style" panose="02050604050505020204" pitchFamily="18" charset="0"/>
              </a:rPr>
              <a:t>fent lent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hu-HU" altLang="hu-HU" sz="2800">
                <a:latin typeface="Bookman Old Style" panose="02050604050505020204" pitchFamily="18" charset="0"/>
              </a:rPr>
              <a:t>szent rend</a:t>
            </a:r>
            <a:r>
              <a:rPr lang="hu-HU" altLang="hu-HU"/>
              <a:t>.</a:t>
            </a:r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E6670D1D-CB06-7160-1582-20EAC1A9C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>
                <a:latin typeface="Bookman Old Style" panose="02050604050505020204" pitchFamily="18" charset="0"/>
              </a:rPr>
              <a:t>e) Szürrealizmus</a:t>
            </a:r>
            <a:r>
              <a:rPr lang="hu-HU" altLang="hu-HU" sz="3200">
                <a:latin typeface="Bookman Old Style" panose="02050604050505020204" pitchFamily="18" charset="0"/>
              </a:rPr>
              <a:t> (1923–1944)</a:t>
            </a:r>
            <a:endParaRPr lang="hu-HU" altLang="hu-HU" sz="3200" b="1">
              <a:latin typeface="Bookman Old Style" panose="02050604050505020204" pitchFamily="18" charset="0"/>
            </a:endParaRP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5A725C19-9369-F847-2998-06DEC76E8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600"/>
              <a:t>francia eredetű mozgalom a két világháború között</a:t>
            </a:r>
          </a:p>
          <a:p>
            <a:r>
              <a:rPr lang="hu-HU" altLang="hu-HU" sz="2600"/>
              <a:t>tiltakozás a hazug, képmutató, embertelen világ és mindenféle konvenció ellen</a:t>
            </a:r>
          </a:p>
          <a:p>
            <a:r>
              <a:rPr lang="hu-HU" altLang="hu-HU" sz="2600"/>
              <a:t>Freud hatása → az ember igazi énje a tudattalanban van → tudatalatti kiaknázása (képzelet, álom, önkívület, hipnózis, őrület) → szürreális élet</a:t>
            </a:r>
          </a:p>
          <a:p>
            <a:r>
              <a:rPr lang="hu-HU" altLang="hu-HU" sz="2600"/>
              <a:t>„automatikus írás” → merész képzettársítások</a:t>
            </a:r>
          </a:p>
          <a:p>
            <a:pPr lvl="1"/>
            <a:r>
              <a:rPr lang="hu-HU" altLang="hu-HU" sz="2600"/>
              <a:t>Salvador </a:t>
            </a:r>
            <a:r>
              <a:rPr lang="hu-HU" altLang="hu-HU" sz="2600" b="1"/>
              <a:t>Dalí</a:t>
            </a:r>
            <a:endParaRPr lang="hu-HU" altLang="hu-HU" sz="2600"/>
          </a:p>
          <a:p>
            <a:pPr lvl="1"/>
            <a:r>
              <a:rPr lang="hu-HU" altLang="hu-HU" sz="2600" b="1"/>
              <a:t>Breton</a:t>
            </a:r>
            <a:r>
              <a:rPr lang="hu-HU" altLang="hu-HU" sz="2600"/>
              <a:t>, </a:t>
            </a:r>
            <a:r>
              <a:rPr lang="hu-HU" altLang="hu-HU" sz="2600" b="1"/>
              <a:t>Éluard</a:t>
            </a:r>
            <a:endParaRPr lang="hu-HU" altLang="hu-HU" sz="2600"/>
          </a:p>
          <a:p>
            <a:endParaRPr lang="hu-HU" altLang="hu-HU" sz="2600"/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3.bp.blogspot.com/_NbNhv4W5Mis/TA1a6QhCSFI/AAAAAAAACtM/5CG_Wl8Mv3E/s640/A+polg%C3%A1rh%C3%A1bor%C3%BA+el%C5%91%C3%A9rzete+%28Salvador+Dali+festm%C3%A9nye%29.JPG">
            <a:extLst>
              <a:ext uri="{FF2B5EF4-FFF2-40B4-BE49-F238E27FC236}">
                <a16:creationId xmlns:a16="http://schemas.microsoft.com/office/drawing/2014/main" id="{F36830DC-9BDA-1424-94BE-592C9632FA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549275"/>
            <a:ext cx="5184775" cy="529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Box 3">
            <a:extLst>
              <a:ext uri="{FF2B5EF4-FFF2-40B4-BE49-F238E27FC236}">
                <a16:creationId xmlns:a16="http://schemas.microsoft.com/office/drawing/2014/main" id="{ECDC1453-F30E-6441-ED3A-C418C7848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6165850"/>
            <a:ext cx="77041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2800">
                <a:latin typeface="Bookman Old Style" panose="02050604050505020204" pitchFamily="18" charset="0"/>
              </a:rPr>
              <a:t>Salvador Dalí: </a:t>
            </a:r>
            <a:r>
              <a:rPr lang="hu-HU" altLang="hu-HU" sz="2800" i="1">
                <a:latin typeface="Bookman Old Style" panose="02050604050505020204" pitchFamily="18" charset="0"/>
              </a:rPr>
              <a:t>A polgárháború előérzete</a:t>
            </a:r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>
            <a:extLst>
              <a:ext uri="{FF2B5EF4-FFF2-40B4-BE49-F238E27FC236}">
                <a16:creationId xmlns:a16="http://schemas.microsoft.com/office/drawing/2014/main" id="{FDE55C07-C574-C065-99AC-356FEB136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marL="0" indent="0" algn="ctr">
              <a:buFontTx/>
              <a:buNone/>
            </a:pPr>
            <a:endParaRPr lang="hu-HU" altLang="hu-HU" sz="2400">
              <a:latin typeface="Bookman Old Style" panose="02050604050505020204" pitchFamily="18" charset="0"/>
            </a:endParaRPr>
          </a:p>
          <a:p>
            <a:pPr marL="0" indent="0" algn="ctr">
              <a:buFontTx/>
              <a:buNone/>
            </a:pPr>
            <a:r>
              <a:rPr lang="hu-HU" altLang="hu-HU" sz="2400">
                <a:latin typeface="Bookman Old Style" panose="02050604050505020204" pitchFamily="18" charset="0"/>
              </a:rPr>
              <a:t>Omló narancs hajad a világ nagy űrében,</a:t>
            </a:r>
            <a:br>
              <a:rPr lang="hu-HU" altLang="hu-HU" sz="2400">
                <a:latin typeface="Bookman Old Style" panose="02050604050505020204" pitchFamily="18" charset="0"/>
              </a:rPr>
            </a:br>
            <a:r>
              <a:rPr lang="hu-HU" altLang="hu-HU" sz="2400">
                <a:latin typeface="Bookman Old Style" panose="02050604050505020204" pitchFamily="18" charset="0"/>
              </a:rPr>
              <a:t>Mély csöndtől súlyos és homályos lomha tükrök</a:t>
            </a:r>
            <a:br>
              <a:rPr lang="hu-HU" altLang="hu-HU" sz="2400">
                <a:latin typeface="Bookman Old Style" panose="02050604050505020204" pitchFamily="18" charset="0"/>
              </a:rPr>
            </a:br>
            <a:r>
              <a:rPr lang="hu-HU" altLang="hu-HU" sz="2400">
                <a:latin typeface="Bookman Old Style" panose="02050604050505020204" pitchFamily="18" charset="0"/>
              </a:rPr>
              <a:t>Űrében, hol pucér kezem képed kutatja.</a:t>
            </a:r>
          </a:p>
          <a:p>
            <a:pPr marL="0" indent="0" algn="ctr">
              <a:buFontTx/>
              <a:buNone/>
            </a:pPr>
            <a:r>
              <a:rPr lang="hu-HU" altLang="hu-HU" sz="2400">
                <a:latin typeface="Bookman Old Style" panose="02050604050505020204" pitchFamily="18" charset="0"/>
              </a:rPr>
              <a:t>Szíved formája képzeletbeli,</a:t>
            </a:r>
            <a:br>
              <a:rPr lang="hu-HU" altLang="hu-HU" sz="2400">
                <a:latin typeface="Bookman Old Style" panose="02050604050505020204" pitchFamily="18" charset="0"/>
              </a:rPr>
            </a:br>
            <a:r>
              <a:rPr lang="hu-HU" altLang="hu-HU" sz="2400">
                <a:latin typeface="Bookman Old Style" panose="02050604050505020204" pitchFamily="18" charset="0"/>
              </a:rPr>
              <a:t>S szerelmed elveszett vágyaimra hasonlít.</a:t>
            </a:r>
            <a:br>
              <a:rPr lang="hu-HU" altLang="hu-HU" sz="2400">
                <a:latin typeface="Bookman Old Style" panose="02050604050505020204" pitchFamily="18" charset="0"/>
              </a:rPr>
            </a:br>
            <a:r>
              <a:rPr lang="hu-HU" altLang="hu-HU" sz="2400">
                <a:latin typeface="Bookman Old Style" panose="02050604050505020204" pitchFamily="18" charset="0"/>
              </a:rPr>
              <a:t>Ó, ámbra sóhajok, álmok, tekintetek.</a:t>
            </a:r>
          </a:p>
          <a:p>
            <a:pPr marL="0" indent="0" algn="ctr">
              <a:buFontTx/>
              <a:buNone/>
            </a:pPr>
            <a:r>
              <a:rPr lang="hu-HU" altLang="hu-HU" sz="2400">
                <a:latin typeface="Bookman Old Style" panose="02050604050505020204" pitchFamily="18" charset="0"/>
              </a:rPr>
              <a:t>De nem voltál mindig velem. Emlékezetem még ködös</a:t>
            </a:r>
            <a:br>
              <a:rPr lang="hu-HU" altLang="hu-HU" sz="2400">
                <a:latin typeface="Bookman Old Style" panose="02050604050505020204" pitchFamily="18" charset="0"/>
              </a:rPr>
            </a:br>
            <a:r>
              <a:rPr lang="hu-HU" altLang="hu-HU" sz="2400">
                <a:latin typeface="Bookman Old Style" panose="02050604050505020204" pitchFamily="18" charset="0"/>
              </a:rPr>
              <a:t>Attól, hogy láttalak, amint jössz s távozol.</a:t>
            </a:r>
            <a:br>
              <a:rPr lang="hu-HU" altLang="hu-HU" sz="2400">
                <a:latin typeface="Bookman Old Style" panose="02050604050505020204" pitchFamily="18" charset="0"/>
              </a:rPr>
            </a:br>
            <a:r>
              <a:rPr lang="hu-HU" altLang="hu-HU" sz="2400">
                <a:latin typeface="Bookman Old Style" panose="02050604050505020204" pitchFamily="18" charset="0"/>
              </a:rPr>
              <a:t>Az idő is szavakkal szól, mint a szerelem.</a:t>
            </a:r>
          </a:p>
          <a:p>
            <a:pPr marL="0" indent="0" algn="ctr">
              <a:buFontTx/>
              <a:buNone/>
            </a:pPr>
            <a:endParaRPr lang="hu-HU" altLang="hu-HU" sz="2400">
              <a:latin typeface="Bookman Old Style" panose="02050604050505020204" pitchFamily="18" charset="0"/>
            </a:endParaRPr>
          </a:p>
          <a:p>
            <a:pPr marL="0" indent="0" algn="r">
              <a:buFontTx/>
              <a:buNone/>
            </a:pPr>
            <a:r>
              <a:rPr lang="hu-HU" altLang="hu-HU" sz="2400">
                <a:latin typeface="Bookman Old Style" panose="02050604050505020204" pitchFamily="18" charset="0"/>
              </a:rPr>
              <a:t>Paul Éluard: </a:t>
            </a:r>
            <a:r>
              <a:rPr lang="hu-HU" altLang="hu-HU" sz="2400" i="1">
                <a:latin typeface="Bookman Old Style" panose="02050604050505020204" pitchFamily="18" charset="0"/>
              </a:rPr>
              <a:t>Omló narancs hajad </a:t>
            </a:r>
          </a:p>
          <a:p>
            <a:pPr marL="0" indent="0">
              <a:buFontTx/>
              <a:buNone/>
            </a:pPr>
            <a:endParaRPr lang="hu-HU" altLang="hu-HU" sz="2400"/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73238-83D8-935A-608B-E8CFD0004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hu-HU" sz="2800" dirty="0">
                <a:latin typeface="Bookman Old Style" pitchFamily="18" charset="0"/>
              </a:rPr>
              <a:t>A férfi elfut a ló leroggyan </a:t>
            </a:r>
            <a:br>
              <a:rPr lang="hu-HU" sz="2800" dirty="0">
                <a:latin typeface="Bookman Old Style" pitchFamily="18" charset="0"/>
              </a:rPr>
            </a:br>
            <a:r>
              <a:rPr lang="hu-HU" sz="2800" dirty="0">
                <a:latin typeface="Bookman Old Style" pitchFamily="18" charset="0"/>
              </a:rPr>
              <a:t>Az ajtó nem tud nyílani </a:t>
            </a:r>
            <a:br>
              <a:rPr lang="hu-HU" sz="2800" dirty="0">
                <a:latin typeface="Bookman Old Style" pitchFamily="18" charset="0"/>
              </a:rPr>
            </a:br>
            <a:r>
              <a:rPr lang="hu-HU" sz="2800" dirty="0">
                <a:latin typeface="Bookman Old Style" pitchFamily="18" charset="0"/>
              </a:rPr>
              <a:t>A madár hallgat Gyilkos csönd van </a:t>
            </a:r>
            <a:br>
              <a:rPr lang="hu-HU" sz="2800" dirty="0">
                <a:latin typeface="Bookman Old Style" pitchFamily="18" charset="0"/>
              </a:rPr>
            </a:br>
            <a:r>
              <a:rPr lang="hu-HU" sz="2800" dirty="0">
                <a:latin typeface="Bookman Old Style" pitchFamily="18" charset="0"/>
              </a:rPr>
              <a:t>Ássatok sírgödröt neki </a:t>
            </a:r>
            <a:br>
              <a:rPr lang="hu-HU" sz="2800" dirty="0">
                <a:latin typeface="Bookman Old Style" pitchFamily="18" charset="0"/>
              </a:rPr>
            </a:br>
            <a:br>
              <a:rPr lang="hu-HU" sz="2800" dirty="0">
                <a:latin typeface="Bookman Old Style" pitchFamily="18" charset="0"/>
              </a:rPr>
            </a:br>
            <a:r>
              <a:rPr lang="hu-HU" sz="2800" dirty="0">
                <a:latin typeface="Bookman Old Style" pitchFamily="18" charset="0"/>
              </a:rPr>
              <a:t>Az ágon lepke várja restül </a:t>
            </a:r>
            <a:br>
              <a:rPr lang="hu-HU" sz="2800" dirty="0">
                <a:latin typeface="Bookman Old Style" pitchFamily="18" charset="0"/>
              </a:rPr>
            </a:br>
            <a:r>
              <a:rPr lang="hu-HU" sz="2800" dirty="0">
                <a:latin typeface="Bookman Old Style" pitchFamily="18" charset="0"/>
              </a:rPr>
              <a:t>Türelmesen a tél fagyát </a:t>
            </a:r>
            <a:br>
              <a:rPr lang="hu-HU" sz="2800" dirty="0">
                <a:latin typeface="Bookman Old Style" pitchFamily="18" charset="0"/>
              </a:rPr>
            </a:br>
            <a:r>
              <a:rPr lang="hu-HU" sz="2800" dirty="0">
                <a:latin typeface="Bookman Old Style" pitchFamily="18" charset="0"/>
              </a:rPr>
              <a:t>Szíve nehéz az ág legörbül </a:t>
            </a:r>
            <a:br>
              <a:rPr lang="hu-HU" sz="2800" dirty="0">
                <a:latin typeface="Bookman Old Style" pitchFamily="18" charset="0"/>
              </a:rPr>
            </a:br>
            <a:r>
              <a:rPr lang="hu-HU" sz="2800" dirty="0">
                <a:latin typeface="Bookman Old Style" pitchFamily="18" charset="0"/>
              </a:rPr>
              <a:t>Féreg gyanánt megráng az ág.</a:t>
            </a:r>
          </a:p>
          <a:p>
            <a:pPr marL="0" indent="0">
              <a:buFontTx/>
              <a:buNone/>
              <a:defRPr/>
            </a:pPr>
            <a:endParaRPr lang="hu-HU" sz="2800" cap="all" dirty="0">
              <a:latin typeface="Bookman Old Style" pitchFamily="18" charset="0"/>
            </a:endParaRPr>
          </a:p>
          <a:p>
            <a:pPr marL="0" indent="0" algn="r">
              <a:buFontTx/>
              <a:buNone/>
              <a:defRPr/>
            </a:pPr>
            <a:r>
              <a:rPr lang="hu-HU" sz="2800" dirty="0">
                <a:latin typeface="Bookman Old Style" pitchFamily="18" charset="0"/>
              </a:rPr>
              <a:t>Paul Éluard: </a:t>
            </a:r>
            <a:r>
              <a:rPr lang="hu-HU" sz="2800" i="1" dirty="0">
                <a:latin typeface="Bookman Old Style" pitchFamily="18" charset="0"/>
              </a:rPr>
              <a:t>A férfi elfut</a:t>
            </a:r>
            <a:r>
              <a:rPr lang="hu-HU" sz="2800" dirty="0">
                <a:latin typeface="Bookman Old Style" pitchFamily="18" charset="0"/>
              </a:rPr>
              <a:t>  </a:t>
            </a:r>
            <a:br>
              <a:rPr lang="hu-HU" sz="2800" cap="all" dirty="0">
                <a:latin typeface="Bookman Old Style" pitchFamily="18" charset="0"/>
              </a:rPr>
            </a:br>
            <a:endParaRPr lang="hu-HU" sz="2800" cap="all" dirty="0">
              <a:latin typeface="Bookman Old Style" pitchFamily="18" charset="0"/>
            </a:endParaRPr>
          </a:p>
          <a:p>
            <a:pPr marL="0" indent="0" algn="r">
              <a:buFontTx/>
              <a:buNone/>
              <a:defRPr/>
            </a:pPr>
            <a:endParaRPr lang="hu-HU" sz="2800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7373A750-B233-C2CA-8931-718B0477F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>
                <a:latin typeface="Bookman Old Style" panose="02050604050505020204" pitchFamily="18" charset="0"/>
              </a:rPr>
              <a:t>Az avantgárd kifulladása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0823EF8B-E246-5DE6-6A4C-572110077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r>
              <a:rPr lang="hu-HU" altLang="hu-HU" sz="2400"/>
              <a:t>a művészet és közönség közti távolságot növeli</a:t>
            </a:r>
          </a:p>
          <a:p>
            <a:r>
              <a:rPr lang="hu-HU" altLang="hu-HU" sz="2400"/>
              <a:t>hatnak a későbbi korok művészetére, formanyelvére</a:t>
            </a:r>
          </a:p>
          <a:p>
            <a:pPr lvl="1"/>
            <a:r>
              <a:rPr lang="hu-HU" altLang="hu-HU" sz="2400"/>
              <a:t>lírában: merész képalkotás, grammatika fellazulása, szabadversek, képversek</a:t>
            </a:r>
          </a:p>
          <a:p>
            <a:pPr lvl="1"/>
            <a:r>
              <a:rPr lang="hu-HU" altLang="hu-HU" sz="2400"/>
              <a:t>epikában: belső monológ, tudatfolyamat ábrázolása, idősíkok keverése, nézőpontváltás, szimultanizmus (időben vagy térben egymástól távol lejátszódó események összekapcsolása), esszéregény (filozófiai eszmefuttatások)</a:t>
            </a:r>
          </a:p>
          <a:p>
            <a:pPr lvl="1"/>
            <a:r>
              <a:rPr lang="hu-HU" altLang="hu-HU" sz="2400"/>
              <a:t>drámában: „epikus színház” felújítása (narrátor, elbeszélő részletek beiktatása), nem akarják a valóság illúzióját kelteni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13AC8E10-3CE7-9073-3FFF-A954B6ED4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>
                <a:latin typeface="Bookman Old Style" panose="02050604050505020204" pitchFamily="18" charset="0"/>
              </a:rPr>
              <a:t>Filozófiai áramlatok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D7D26-98FD-B850-F221-66F1467CC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hu-HU" sz="2800" dirty="0"/>
              <a:t>a) </a:t>
            </a:r>
            <a:r>
              <a:rPr lang="hu-HU" sz="2800" i="1" dirty="0"/>
              <a:t>Életfilozófia</a:t>
            </a:r>
            <a:endParaRPr lang="hu-HU" sz="2800" dirty="0"/>
          </a:p>
          <a:p>
            <a:pPr>
              <a:defRPr/>
            </a:pPr>
            <a:r>
              <a:rPr lang="hu-HU" sz="2800" dirty="0"/>
              <a:t>Nietzsche, Dilthey, Bergson</a:t>
            </a:r>
          </a:p>
          <a:p>
            <a:pPr marL="0" indent="0">
              <a:buFontTx/>
              <a:buNone/>
              <a:defRPr/>
            </a:pPr>
            <a:r>
              <a:rPr lang="hu-HU" sz="1200" dirty="0"/>
              <a:t> </a:t>
            </a:r>
            <a:r>
              <a:rPr lang="hu-HU" sz="2800" dirty="0"/>
              <a:t>b) </a:t>
            </a:r>
            <a:r>
              <a:rPr lang="hu-HU" sz="2800" i="1" dirty="0"/>
              <a:t>Marxizmus</a:t>
            </a:r>
            <a:endParaRPr lang="hu-HU" sz="2800" dirty="0"/>
          </a:p>
          <a:p>
            <a:pPr>
              <a:defRPr/>
            </a:pPr>
            <a:r>
              <a:rPr lang="hu-HU" sz="2800" dirty="0"/>
              <a:t>Marx, Engels</a:t>
            </a:r>
          </a:p>
          <a:p>
            <a:pPr marL="0" indent="0">
              <a:buFontTx/>
              <a:buNone/>
              <a:defRPr/>
            </a:pPr>
            <a:r>
              <a:rPr lang="hu-HU" sz="2800" dirty="0"/>
              <a:t>c) </a:t>
            </a:r>
            <a:r>
              <a:rPr lang="hu-HU" sz="2800" i="1" dirty="0"/>
              <a:t>Fenomenológia</a:t>
            </a:r>
            <a:endParaRPr lang="hu-HU" sz="2800" dirty="0"/>
          </a:p>
          <a:p>
            <a:pPr>
              <a:defRPr/>
            </a:pPr>
            <a:r>
              <a:rPr lang="hu-HU" sz="2800" dirty="0"/>
              <a:t>Husserl, Ingarden</a:t>
            </a:r>
          </a:p>
          <a:p>
            <a:pPr marL="0" indent="0">
              <a:buFontTx/>
              <a:buNone/>
              <a:defRPr/>
            </a:pPr>
            <a:r>
              <a:rPr lang="hu-HU" sz="1200" dirty="0"/>
              <a:t> </a:t>
            </a:r>
            <a:r>
              <a:rPr lang="hu-HU" sz="2800" dirty="0"/>
              <a:t>d) </a:t>
            </a:r>
            <a:r>
              <a:rPr lang="hu-HU" sz="2800" i="1" dirty="0"/>
              <a:t>Egzisztencializmus</a:t>
            </a:r>
            <a:endParaRPr lang="hu-HU" sz="2800" dirty="0"/>
          </a:p>
          <a:p>
            <a:pPr>
              <a:defRPr/>
            </a:pPr>
            <a:r>
              <a:rPr lang="hu-HU" sz="2800" dirty="0"/>
              <a:t>Heidegger, Jaspers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>
            <a:extLst>
              <a:ext uri="{FF2B5EF4-FFF2-40B4-BE49-F238E27FC236}">
                <a16:creationId xmlns:a16="http://schemas.microsoft.com/office/drawing/2014/main" id="{96B70730-4AC1-A171-326C-7D8AE982BE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altLang="hu-HU" b="1">
                <a:latin typeface="Bookman Old Style" panose="02050604050505020204" pitchFamily="18" charset="0"/>
              </a:rPr>
              <a:t>Az avantgárd</a:t>
            </a:r>
            <a:endParaRPr lang="hu-HU" altLang="hu-HU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C2D6324-B7FC-5ECA-92DB-B80EF351E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027112"/>
          </a:xfrm>
        </p:spPr>
        <p:txBody>
          <a:bodyPr/>
          <a:lstStyle/>
          <a:p>
            <a:pPr algn="l"/>
            <a:r>
              <a:rPr lang="hu-HU" altLang="hu-HU" sz="3200" b="1">
                <a:latin typeface="Bookman Old Style" panose="02050604050505020204" pitchFamily="18" charset="0"/>
              </a:rPr>
              <a:t>Előzmények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5B35C9C4-4596-9F36-3D20-C92A4C162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341438"/>
            <a:ext cx="8424862" cy="5256212"/>
          </a:xfrm>
        </p:spPr>
        <p:txBody>
          <a:bodyPr/>
          <a:lstStyle/>
          <a:p>
            <a:r>
              <a:rPr lang="hu-HU" altLang="hu-HU" sz="2800"/>
              <a:t>nincsenek egységes korstílusok, hanem egymással párhuzamos, egymásra épülő tendenciák, irányzatok!</a:t>
            </a:r>
          </a:p>
          <a:p>
            <a:r>
              <a:rPr lang="hu-HU" altLang="hu-HU" sz="2800"/>
              <a:t>19. sz. második fele: naturalizmus, impresszionizmus, szimbolizmus → új világszemlélet, de hagyományos formák</a:t>
            </a:r>
          </a:p>
          <a:p>
            <a:r>
              <a:rPr lang="hu-HU" altLang="hu-HU" sz="2800"/>
              <a:t>20. sz. eleje: „művészi forradalom” (főleg a képzőművészetben és az irodalomban) → a mozgalmak összefoglaló neve az </a:t>
            </a:r>
            <a:r>
              <a:rPr lang="hu-HU" altLang="hu-HU" sz="2800" b="1"/>
              <a:t>avantgárd</a:t>
            </a:r>
            <a:r>
              <a:rPr lang="hu-HU" altLang="hu-HU" sz="2800"/>
              <a:t> (’élcsapat’, ’előőrs’) / </a:t>
            </a:r>
            <a:r>
              <a:rPr lang="hu-HU" altLang="hu-HU" sz="2800" b="1"/>
              <a:t>modernizmus</a:t>
            </a:r>
            <a:r>
              <a:rPr lang="hu-HU" altLang="hu-HU" sz="2800"/>
              <a:t> → „izmusok”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275BDC8-5293-451C-2618-F33C28B50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algn="l"/>
            <a:r>
              <a:rPr lang="hu-HU" altLang="hu-HU" sz="3200" b="1">
                <a:latin typeface="Bookman Old Style" panose="02050604050505020204" pitchFamily="18" charset="0"/>
              </a:rPr>
              <a:t>Általános jellemzők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07641F8-C4D8-DD9E-B747-E5F3BBE38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r>
              <a:rPr lang="hu-HU" altLang="hu-HU" sz="2800"/>
              <a:t>céljuk: régi értékek lerombolása vagy átértelmezése → társadalom és művészet átformálása (kiáltványok)</a:t>
            </a:r>
          </a:p>
          <a:p>
            <a:r>
              <a:rPr lang="hu-HU" altLang="hu-HU" sz="2800"/>
              <a:t>lázadás a társadalmi és művészeti hagyományok, konvenciók ellen, polgári kultúra elutasítása, forradalmiság</a:t>
            </a:r>
          </a:p>
          <a:p>
            <a:r>
              <a:rPr lang="hu-HU" altLang="hu-HU" sz="2800"/>
              <a:t>téma: a 20. századi ember előtt álló kihívások, elidegenedés</a:t>
            </a:r>
          </a:p>
          <a:p>
            <a:r>
              <a:rPr lang="hu-HU" altLang="hu-HU" sz="2800"/>
              <a:t>internacionalizmus</a:t>
            </a:r>
          </a:p>
          <a:p>
            <a:r>
              <a:rPr lang="hu-HU" altLang="hu-HU" sz="2800"/>
              <a:t>kollektivizmus</a:t>
            </a:r>
          </a:p>
          <a:p>
            <a:r>
              <a:rPr lang="hu-HU" altLang="hu-HU" sz="2800"/>
              <a:t>emberi és művészi szabadság megvalósítása </a:t>
            </a:r>
          </a:p>
          <a:p>
            <a:endParaRPr lang="hu-HU" altLang="hu-HU" sz="2800"/>
          </a:p>
          <a:p>
            <a:endParaRPr lang="hu-HU" altLang="hu-HU" sz="280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artalom helye 2">
            <a:extLst>
              <a:ext uri="{FF2B5EF4-FFF2-40B4-BE49-F238E27FC236}">
                <a16:creationId xmlns:a16="http://schemas.microsoft.com/office/drawing/2014/main" id="{463C39C3-649F-F196-C89C-6A730CBBD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836613"/>
            <a:ext cx="8424863" cy="5289550"/>
          </a:xfrm>
        </p:spPr>
        <p:txBody>
          <a:bodyPr/>
          <a:lstStyle/>
          <a:p>
            <a:r>
              <a:rPr lang="hu-HU" altLang="hu-HU" sz="2800"/>
              <a:t>művészi formanyelv radikális megújítása, új beszédmód kialakítása</a:t>
            </a:r>
          </a:p>
          <a:p>
            <a:r>
              <a:rPr lang="hu-HU" altLang="hu-HU" sz="2800"/>
              <a:t>művészeti ágak közti határok elmosódása, kevert műfajok</a:t>
            </a:r>
          </a:p>
          <a:p>
            <a:r>
              <a:rPr lang="hu-HU" altLang="hu-HU" sz="2800"/>
              <a:t>elmozdulás a tömegkultúra felé</a:t>
            </a:r>
          </a:p>
          <a:p>
            <a:endParaRPr lang="hu-HU" altLang="hu-HU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A94E2F46-6623-440E-6472-0C28723D4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>
                <a:latin typeface="Bookman Old Style" panose="02050604050505020204" pitchFamily="18" charset="0"/>
              </a:rPr>
              <a:t>a) Expresszionizmus</a:t>
            </a:r>
            <a:r>
              <a:rPr lang="hu-HU" altLang="hu-HU" sz="3200">
                <a:latin typeface="Bookman Old Style" panose="02050604050505020204" pitchFamily="18" charset="0"/>
              </a:rPr>
              <a:t> (1905–1920)</a:t>
            </a:r>
            <a:endParaRPr lang="hu-HU" altLang="hu-HU" sz="3200" b="1">
              <a:latin typeface="Bookman Old Style" panose="02050604050505020204" pitchFamily="18" charset="0"/>
            </a:endParaRP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26FBF88B-9C89-815E-D2F8-661FFBA80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r>
              <a:rPr lang="hu-HU" altLang="hu-HU" sz="2800"/>
              <a:t>az impresszionizmus ellenhatásaként jön létre Németországban (irodalomban, festészetben)</a:t>
            </a:r>
          </a:p>
          <a:p>
            <a:r>
              <a:rPr lang="hu-HU" altLang="hu-HU" sz="2800"/>
              <a:t>(1905) </a:t>
            </a:r>
            <a:r>
              <a:rPr lang="hu-HU" altLang="hu-HU" sz="2800" i="1"/>
              <a:t>Die Brücke </a:t>
            </a:r>
            <a:r>
              <a:rPr lang="hu-HU" altLang="hu-HU" sz="2800"/>
              <a:t>(A Híd) csoport</a:t>
            </a:r>
          </a:p>
          <a:p>
            <a:r>
              <a:rPr lang="hu-HU" altLang="hu-HU" sz="2800"/>
              <a:t>folyóiratok: </a:t>
            </a:r>
            <a:r>
              <a:rPr lang="hu-HU" altLang="hu-HU" sz="2800" i="1"/>
              <a:t>Der Sturm</a:t>
            </a:r>
            <a:r>
              <a:rPr lang="hu-HU" altLang="hu-HU" sz="2800"/>
              <a:t>, </a:t>
            </a:r>
            <a:r>
              <a:rPr lang="hu-HU" altLang="hu-HU" sz="2800" i="1"/>
              <a:t>Die Aktion</a:t>
            </a:r>
          </a:p>
          <a:p>
            <a:r>
              <a:rPr lang="hu-HU" altLang="hu-HU" sz="2800"/>
              <a:t>belső látomások, lelki élmények, érzések kivetítése, lényeg megragadása → újszerű költői képek</a:t>
            </a:r>
          </a:p>
          <a:p>
            <a:r>
              <a:rPr lang="hu-HU" altLang="hu-HU" sz="2800"/>
              <a:t>tiltakozás a háború ellen, a szenvedő ember iránti részvét, utópikus jövő (az ember felszabadítása)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artalom helye 2">
            <a:extLst>
              <a:ext uri="{FF2B5EF4-FFF2-40B4-BE49-F238E27FC236}">
                <a16:creationId xmlns:a16="http://schemas.microsoft.com/office/drawing/2014/main" id="{97A93822-4494-AB6A-90BA-CE48906A5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r>
              <a:rPr lang="hu-HU" altLang="hu-HU" sz="2800"/>
              <a:t>formanyelv: laza mondatszerkesztés (igék, főnévi igenevek, felkiáltások, mondat értékű szavak, központozás hiánya), látomásos képalkotás</a:t>
            </a:r>
          </a:p>
          <a:p>
            <a:pPr lvl="1"/>
            <a:r>
              <a:rPr lang="hu-HU" altLang="hu-HU"/>
              <a:t>Edvard </a:t>
            </a:r>
            <a:r>
              <a:rPr lang="hu-HU" altLang="hu-HU" b="1"/>
              <a:t>Munch</a:t>
            </a:r>
            <a:endParaRPr lang="hu-HU" altLang="hu-HU"/>
          </a:p>
          <a:p>
            <a:pPr lvl="1"/>
            <a:r>
              <a:rPr lang="hu-HU" altLang="hu-HU"/>
              <a:t>Gottfried </a:t>
            </a:r>
            <a:r>
              <a:rPr lang="hu-HU" altLang="hu-HU" b="1"/>
              <a:t>Benn</a:t>
            </a:r>
            <a:endParaRPr lang="hu-HU" altLang="hu-HU"/>
          </a:p>
          <a:p>
            <a:endParaRPr lang="hu-HU" altLang="hu-HU" sz="2600"/>
          </a:p>
          <a:p>
            <a:endParaRPr lang="hu-HU" altLang="hu-HU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1407</TotalTime>
  <Words>984</Words>
  <Application>Microsoft Office PowerPoint</Application>
  <PresentationFormat>Diavetítés a képernyőre (4:3 oldalarány)</PresentationFormat>
  <Paragraphs>126</Paragraphs>
  <Slides>26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26</vt:i4>
      </vt:variant>
    </vt:vector>
  </HeadingPairs>
  <TitlesOfParts>
    <vt:vector size="30" baseType="lpstr">
      <vt:lpstr>Arial</vt:lpstr>
      <vt:lpstr>Calibri</vt:lpstr>
      <vt:lpstr>Bookman Old Style</vt:lpstr>
      <vt:lpstr>Alapértelmezett terv</vt:lpstr>
      <vt:lpstr>Irodalmi irányzatok  a 20. században</vt:lpstr>
      <vt:lpstr>A 20. század világa</vt:lpstr>
      <vt:lpstr>Filozófiai áramlatok</vt:lpstr>
      <vt:lpstr>Az avantgárd</vt:lpstr>
      <vt:lpstr>Előzmények</vt:lpstr>
      <vt:lpstr>Általános jellemzők</vt:lpstr>
      <vt:lpstr>PowerPoint-bemutató</vt:lpstr>
      <vt:lpstr>a) Expresszionizmus (1905–1920)</vt:lpstr>
      <vt:lpstr>PowerPoint-bemutató</vt:lpstr>
      <vt:lpstr>PowerPoint-bemutató</vt:lpstr>
      <vt:lpstr>PowerPoint-bemutató</vt:lpstr>
      <vt:lpstr>b) Futurizmus (1909–1944)</vt:lpstr>
      <vt:lpstr>PowerPoint-bemutató</vt:lpstr>
      <vt:lpstr>PowerPoint-bemutató</vt:lpstr>
      <vt:lpstr>c) Kubizmus (1907–1915)</vt:lpstr>
      <vt:lpstr>PowerPoint-bemutató</vt:lpstr>
      <vt:lpstr>PowerPoint-bemutató</vt:lpstr>
      <vt:lpstr>PowerPoint-bemutató</vt:lpstr>
      <vt:lpstr>d) Dadaizmus (1916–1923)</vt:lpstr>
      <vt:lpstr>PowerPoint-bemutató</vt:lpstr>
      <vt:lpstr>PowerPoint-bemutató</vt:lpstr>
      <vt:lpstr>e) Szürrealizmus (1923–1944)</vt:lpstr>
      <vt:lpstr>PowerPoint-bemutató</vt:lpstr>
      <vt:lpstr>PowerPoint-bemutató</vt:lpstr>
      <vt:lpstr>PowerPoint-bemutató</vt:lpstr>
      <vt:lpstr>Az avantgárd kifulladása</vt:lpstr>
    </vt:vector>
  </TitlesOfParts>
  <Company>Bástya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 nyelvi stíluseszközök</dc:title>
  <dc:creator>Barteky</dc:creator>
  <cp:lastModifiedBy>Dani</cp:lastModifiedBy>
  <cp:revision>118</cp:revision>
  <dcterms:created xsi:type="dcterms:W3CDTF">2013-10-09T19:13:33Z</dcterms:created>
  <dcterms:modified xsi:type="dcterms:W3CDTF">2025-02-08T22:02:50Z</dcterms:modified>
</cp:coreProperties>
</file>