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3" r:id="rId3"/>
    <p:sldId id="257" r:id="rId4"/>
    <p:sldId id="258" r:id="rId5"/>
    <p:sldId id="282" r:id="rId6"/>
    <p:sldId id="303" r:id="rId7"/>
    <p:sldId id="298" r:id="rId8"/>
    <p:sldId id="300" r:id="rId9"/>
    <p:sldId id="301" r:id="rId10"/>
    <p:sldId id="299" r:id="rId11"/>
    <p:sldId id="302" r:id="rId12"/>
    <p:sldId id="260" r:id="rId13"/>
    <p:sldId id="284" r:id="rId14"/>
    <p:sldId id="261" r:id="rId15"/>
    <p:sldId id="315" r:id="rId16"/>
    <p:sldId id="285" r:id="rId17"/>
    <p:sldId id="262" r:id="rId18"/>
    <p:sldId id="286" r:id="rId19"/>
    <p:sldId id="287" r:id="rId20"/>
    <p:sldId id="313" r:id="rId21"/>
    <p:sldId id="314" r:id="rId22"/>
    <p:sldId id="263" r:id="rId23"/>
    <p:sldId id="264" r:id="rId24"/>
    <p:sldId id="288" r:id="rId25"/>
    <p:sldId id="289" r:id="rId26"/>
    <p:sldId id="266" r:id="rId27"/>
    <p:sldId id="267" r:id="rId28"/>
    <p:sldId id="268" r:id="rId29"/>
    <p:sldId id="304" r:id="rId30"/>
    <p:sldId id="290" r:id="rId31"/>
    <p:sldId id="291" r:id="rId32"/>
    <p:sldId id="316" r:id="rId33"/>
    <p:sldId id="292" r:id="rId34"/>
    <p:sldId id="293" r:id="rId35"/>
    <p:sldId id="306" r:id="rId36"/>
    <p:sldId id="305" r:id="rId37"/>
    <p:sldId id="307" r:id="rId38"/>
    <p:sldId id="309" r:id="rId39"/>
    <p:sldId id="310" r:id="rId40"/>
    <p:sldId id="294" r:id="rId41"/>
    <p:sldId id="295" r:id="rId42"/>
    <p:sldId id="296" r:id="rId43"/>
    <p:sldId id="297" r:id="rId44"/>
    <p:sldId id="276" r:id="rId45"/>
    <p:sldId id="277" r:id="rId46"/>
    <p:sldId id="311" r:id="rId47"/>
    <p:sldId id="312" r:id="rId48"/>
    <p:sldId id="278" r:id="rId49"/>
    <p:sldId id="279" r:id="rId50"/>
    <p:sldId id="280" r:id="rId51"/>
    <p:sldId id="317" r:id="rId52"/>
    <p:sldId id="281" r:id="rId5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sto MT" panose="02040603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558" autoAdjust="0"/>
  </p:normalViewPr>
  <p:slideViewPr>
    <p:cSldViewPr>
      <p:cViewPr varScale="1">
        <p:scale>
          <a:sx n="81" d="100"/>
          <a:sy n="81" d="100"/>
        </p:scale>
        <p:origin x="150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73C0-82A0-452A-867E-B3AE98FB428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48505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late-V2-SD-pano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539750"/>
            <a:ext cx="765492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61CDD5C-3F32-46A5-B5D6-36706AE7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7D04B7-3D33-4B08-B5B1-CC4A9628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ABBE413-68D3-461E-B0CE-D557B918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E8F4-B615-425B-BAD9-36BA6387FFE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865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6242-8A22-40E5-9698-4095E3EF68B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182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0E6C1948-302D-430A-B9FC-E02C0F56D2B2}"/>
              </a:ext>
            </a:extLst>
          </p:cNvPr>
          <p:cNvSpPr txBox="1"/>
          <p:nvPr/>
        </p:nvSpPr>
        <p:spPr>
          <a:xfrm>
            <a:off x="627063" y="873125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D86BE290-EC66-4676-92FB-D24BA88845EE}"/>
              </a:ext>
            </a:extLst>
          </p:cNvPr>
          <p:cNvSpPr txBox="1"/>
          <p:nvPr/>
        </p:nvSpPr>
        <p:spPr>
          <a:xfrm>
            <a:off x="7827963" y="29337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9BA04BF5-2A88-4584-9FB9-DF91A38B99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C099296-1FC4-48B9-AF98-D8BD0AC86C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F269167-62EF-49EA-8AAA-E1B7B635A7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F6CB-8EB6-48A6-99A5-FD5BC60C0DE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443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3AB3-4474-4BF4-AB31-7A214A506A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9842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DAAA-FA57-4524-8640-0D3633C558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306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Slate-V2-SD-3col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Slate-V2-SD-3col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5625"/>
            <a:ext cx="252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8" descr="Slate-V2-SD-3col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825625"/>
            <a:ext cx="25288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438C3673-B1BF-45E6-BD0C-EFAF12BB27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03649AC-0BEB-483A-9B72-78B1548BFC5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6B64F860-086A-41E3-BBB8-F1076798F1B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F354-0238-4696-BFAE-8EF85981FE6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922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2FB66-80F4-4B66-AAAF-98BC225E35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516427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17C8-1D49-4611-B170-DC015DA3EBD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305048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C08-BBC3-4E2B-BDA4-AC688AE9AF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78590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4FD3-7B1F-414D-B98F-50FCC18924F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11248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2B2BF-67DD-489A-B960-2305667AAA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81846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late-V2-SD-comp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063"/>
            <a:ext cx="3786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Slate-V2-SD-comp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770063"/>
            <a:ext cx="378777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D2210CE-E7E9-4585-8235-DB08EFF7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953F45F-1306-4E23-82DF-9E14C843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57F5E0FE-590A-40FD-8A1B-B218355E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21D8-3E5F-48BF-9EC6-4120C107148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829487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705C-96BF-4D31-9E89-EE507E8357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757423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14E3-7B1F-49FE-B20A-07CCA1325B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5227548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FEB0-D654-4B65-9B22-27D65D39FAB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417565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late-V2-SD-vertPhotoIn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609600"/>
            <a:ext cx="3427413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245D44B-07A7-4922-B7F7-4C794460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AB97950-E3AD-43BC-8AD5-2B9E98EC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73E6ED2-7981-471B-8157-9335FC43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5146-AF86-4728-AFA3-FF55AEB97B4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93685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8F327-EB1A-479B-B49F-17C95120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969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7FB34-8F0C-4F90-B1E9-E63BA6D2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31963"/>
            <a:ext cx="7764463" cy="405923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87120-5D21-4A4E-943F-C722599C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A5F2C-24BD-466C-840A-7D7E3DB60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9CFA0-F2D3-484C-8100-BD6468996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81ECEAD-8279-4D90-94C4-90E10960DB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52" r:id="rId5"/>
    <p:sldLayoutId id="2147484144" r:id="rId6"/>
    <p:sldLayoutId id="2147484145" r:id="rId7"/>
    <p:sldLayoutId id="2147484146" r:id="rId8"/>
    <p:sldLayoutId id="2147484153" r:id="rId9"/>
    <p:sldLayoutId id="2147484154" r:id="rId10"/>
    <p:sldLayoutId id="2147484147" r:id="rId11"/>
    <p:sldLayoutId id="2147484155" r:id="rId12"/>
    <p:sldLayoutId id="2147484148" r:id="rId13"/>
    <p:sldLayoutId id="2147484149" r:id="rId14"/>
    <p:sldLayoutId id="2147484156" r:id="rId15"/>
    <p:sldLayoutId id="2147484150" r:id="rId16"/>
    <p:sldLayoutId id="2147484151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Trebuchet MS" panose="020B0603020202020204" pitchFamily="34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sto MT" panose="02040603050505030304" pitchFamily="18" charset="0"/>
          <a:ea typeface="Trebuchet MS" panose="020B0603020202020204" pitchFamily="34" charset="0"/>
          <a:cs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138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5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888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225" indent="-215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pitchFamily="18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6G712k8sA" TargetMode="External"/><Relationship Id="rId2" Type="http://schemas.openxmlformats.org/officeDocument/2006/relationships/hyperlink" Target="https://www.youtube.com/watch?v=V5KdzRlP8J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cc59zdqJJY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9C49E9E-C5E1-49A5-A92B-1CF649AB08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altLang="hu-HU" b="1">
                <a:latin typeface="Bookman Old Style" panose="02050604050505020204" pitchFamily="18" charset="0"/>
                <a:ea typeface="+mj-ea"/>
              </a:rPr>
              <a:t>Arany János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76B49C-2F32-47EB-876D-E6BD03F1DF5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3598342"/>
            <a:ext cx="8569325" cy="2040458"/>
          </a:xfrm>
        </p:spPr>
        <p:txBody>
          <a:bodyPr/>
          <a:lstStyle/>
          <a:p>
            <a:pPr eaLnBrk="1" fontAlgn="auto" hangingPunct="1">
              <a:buFont typeface="Wingdings 2" charset="2"/>
              <a:buNone/>
              <a:defRPr/>
            </a:pPr>
            <a:r>
              <a:rPr lang="hu-HU" altLang="hu-HU" sz="2800" i="1" dirty="0">
                <a:latin typeface="Bookman Old Style" panose="02050604050505020204" pitchFamily="18" charset="0"/>
              </a:rPr>
              <a:t>(1817, Nagyszalonta – 1882, Budapest)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200" b="1" i="1" dirty="0"/>
              <a:t>Arany Julianna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Mióta </a:t>
            </a:r>
            <a:r>
              <a:rPr lang="hu-HU" dirty="0" err="1">
                <a:effectLst/>
              </a:rPr>
              <a:t>rombadőlt</a:t>
            </a:r>
            <a:r>
              <a:rPr lang="hu-HU" dirty="0">
                <a:effectLst/>
              </a:rPr>
              <a:t> oltáridon, Hazám,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A honfi legszentebb könnyével </a:t>
            </a:r>
            <a:r>
              <a:rPr lang="hu-HU" dirty="0" err="1">
                <a:effectLst/>
              </a:rPr>
              <a:t>áldozám</a:t>
            </a:r>
            <a:r>
              <a:rPr lang="hu-HU" dirty="0">
                <a:effectLst/>
              </a:rPr>
              <a:t>,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Mint egy Jeremiás nyögdelve bánatom',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Oly megtörött szívvel, de nem oly szabadon: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- - - - - - - - - - - - - - - - - - - - -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 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i="1" dirty="0">
                <a:effectLst/>
              </a:rPr>
              <a:t>Nagyon fáj! nem megy! </a:t>
            </a:r>
            <a:endParaRPr lang="hu-HU" dirty="0">
              <a:effectLst/>
            </a:endParaRPr>
          </a:p>
          <a:p>
            <a:pPr marL="38100" indent="0" algn="r">
              <a:buFont typeface="Wingdings 2" panose="05020102010507070707" pitchFamily="18" charset="2"/>
              <a:buNone/>
              <a:defRPr/>
            </a:pPr>
            <a:r>
              <a:rPr lang="hu-HU" i="1" dirty="0"/>
              <a:t>(Juliska emlékezete, 1866)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3650" y="1731963"/>
            <a:ext cx="2955925" cy="4059237"/>
          </a:xfr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200" b="1" i="1" dirty="0"/>
              <a:t>Utókor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347" y="1732448"/>
            <a:ext cx="3795373" cy="4360847"/>
          </a:xfrm>
        </p:spPr>
        <p:txBody>
          <a:bodyPr>
            <a:noAutofit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lelkemre</a:t>
            </a:r>
            <a:br>
              <a:rPr lang="hu-HU" dirty="0"/>
            </a:br>
            <a:r>
              <a:rPr lang="hu-HU" dirty="0">
                <a:effectLst/>
              </a:rPr>
              <a:t>többre</a:t>
            </a:r>
            <a:br>
              <a:rPr lang="hu-HU" dirty="0"/>
            </a:br>
            <a:r>
              <a:rPr lang="hu-HU" dirty="0">
                <a:effectLst/>
              </a:rPr>
              <a:t>nem</a:t>
            </a:r>
            <a:br>
              <a:rPr lang="hu-HU" dirty="0"/>
            </a:br>
            <a:r>
              <a:rPr lang="hu-HU" dirty="0">
                <a:effectLst/>
              </a:rPr>
              <a:t>vágyom</a:t>
            </a:r>
            <a:br>
              <a:rPr lang="hu-HU" dirty="0"/>
            </a:br>
            <a:r>
              <a:rPr lang="hu-HU" dirty="0">
                <a:effectLst/>
              </a:rPr>
              <a:t>lenne</a:t>
            </a:r>
            <a:br>
              <a:rPr lang="hu-HU" dirty="0"/>
            </a:br>
            <a:r>
              <a:rPr lang="hu-HU" dirty="0">
                <a:effectLst/>
              </a:rPr>
              <a:t>bár</a:t>
            </a:r>
            <a:br>
              <a:rPr lang="hu-HU" dirty="0"/>
            </a:br>
            <a:r>
              <a:rPr lang="hu-HU" dirty="0">
                <a:effectLst/>
              </a:rPr>
              <a:t>egy</a:t>
            </a:r>
            <a:br>
              <a:rPr lang="hu-HU" dirty="0"/>
            </a:br>
            <a:r>
              <a:rPr lang="hu-HU" dirty="0">
                <a:effectLst/>
              </a:rPr>
              <a:t>padom</a:t>
            </a:r>
            <a:br>
              <a:rPr lang="hu-HU" dirty="0"/>
            </a:br>
            <a:r>
              <a:rPr lang="hu-HU" dirty="0">
                <a:effectLst/>
              </a:rPr>
              <a:t>lenn</a:t>
            </a:r>
            <a:br>
              <a:rPr lang="hu-HU" dirty="0"/>
            </a:br>
            <a:r>
              <a:rPr lang="hu-HU" dirty="0">
                <a:effectLst/>
              </a:rPr>
              <a:t>az</a:t>
            </a:r>
            <a:br>
              <a:rPr lang="hu-HU" dirty="0"/>
            </a:br>
            <a:r>
              <a:rPr lang="hu-HU" dirty="0">
                <a:effectLst/>
              </a:rPr>
              <a:t>Arany János</a:t>
            </a:r>
            <a:br>
              <a:rPr lang="hu-HU" dirty="0"/>
            </a:br>
            <a:r>
              <a:rPr lang="hu-HU" dirty="0">
                <a:effectLst/>
              </a:rPr>
              <a:t>nevét</a:t>
            </a:r>
            <a:br>
              <a:rPr lang="hu-HU" dirty="0"/>
            </a:br>
            <a:r>
              <a:rPr lang="hu-HU" dirty="0">
                <a:effectLst/>
              </a:rPr>
              <a:t>viselő</a:t>
            </a:r>
            <a:br>
              <a:rPr lang="hu-HU" dirty="0"/>
            </a:br>
            <a:r>
              <a:rPr lang="hu-HU" dirty="0">
                <a:effectLst/>
              </a:rPr>
              <a:t>metróállomáson</a:t>
            </a:r>
          </a:p>
          <a:p>
            <a:pPr marL="38100" indent="0" algn="r">
              <a:buFont typeface="Wingdings 2" panose="05020102010507070707" pitchFamily="18" charset="2"/>
              <a:buNone/>
              <a:defRPr/>
            </a:pPr>
            <a:r>
              <a:rPr lang="hu-HU" i="1" dirty="0">
                <a:effectLst/>
              </a:rPr>
              <a:t>(</a:t>
            </a:r>
            <a:r>
              <a:rPr lang="hu-HU" i="1" dirty="0" err="1">
                <a:effectLst/>
              </a:rPr>
              <a:t>Kányádi</a:t>
            </a:r>
            <a:r>
              <a:rPr lang="hu-HU" i="1" dirty="0">
                <a:effectLst/>
              </a:rPr>
              <a:t> Sándor: Hiúság)</a:t>
            </a:r>
            <a:endParaRPr lang="hu-HU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731963"/>
            <a:ext cx="3044825" cy="4059237"/>
          </a:xfr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70AD4354-91E5-4A03-BB70-986F226A44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332656"/>
            <a:ext cx="7765322" cy="6120680"/>
          </a:xfrm>
        </p:spPr>
        <p:txBody>
          <a:bodyPr>
            <a:noAutofit/>
          </a:bodyPr>
          <a:lstStyle/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hu-HU" altLang="hu-HU" sz="2800" b="1" dirty="0">
                <a:latin typeface="Bookman Old Style" panose="02050604050505020204" pitchFamily="18" charset="0"/>
              </a:rPr>
              <a:t>Pályaszakaszok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Korai pályaszakasz (1845-1849)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Nagykőrösi korszak (1851-1860)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Az irodalomszervezés időszaka (1860-1877)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Az Őszikék korszaka (1877-1882)</a:t>
            </a:r>
          </a:p>
          <a:p>
            <a:pPr marL="36900" indent="0" eaLnBrk="1" fontAlgn="auto" hangingPunct="1">
              <a:buFont typeface="Wingdings 2" charset="2"/>
              <a:buNone/>
              <a:defRPr/>
            </a:pPr>
            <a:endParaRPr lang="hu-HU" altLang="hu-HU" sz="1600" dirty="0"/>
          </a:p>
          <a:p>
            <a:pPr marL="36900" indent="0" eaLnBrk="1" fontAlgn="auto" hangingPunct="1">
              <a:buFont typeface="Wingdings 2" charset="2"/>
              <a:buNone/>
              <a:defRPr/>
            </a:pPr>
            <a:r>
              <a:rPr lang="hu-HU" altLang="hu-HU" sz="2800" b="1" dirty="0">
                <a:latin typeface="Bookman Old Style" panose="02050604050505020204" pitchFamily="18" charset="0"/>
              </a:rPr>
              <a:t>Munkásság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nagyepikai művek (elbeszélő költemény, eposz, vígeposz, verses regény)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balladák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lírai alkotások (főként elégiák)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fordítások (pl.: Arisztophanész, Shakespeare)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tanulmányok, kritikák (pl.: Zrínyiről)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4968EE-5867-42DC-8D35-1F6E86FE2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altLang="hu-HU" sz="3600" b="1" dirty="0">
                <a:latin typeface="Bookman Old Style" panose="02050604050505020204" pitchFamily="18" charset="0"/>
              </a:rPr>
              <a:t>A) Nagyepikai művek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7B6914A-8D84-473E-B19A-06C8618B3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dirty="0"/>
              <a:t>elbeszélő költemények (</a:t>
            </a:r>
            <a:r>
              <a:rPr lang="hu-HU" sz="2800" i="1" dirty="0"/>
              <a:t>Toldi-trilógia</a:t>
            </a:r>
            <a:r>
              <a:rPr lang="hu-HU" sz="2800" dirty="0"/>
              <a:t>)</a:t>
            </a:r>
          </a:p>
          <a:p>
            <a:pPr eaLnBrk="1" hangingPunct="1">
              <a:defRPr/>
            </a:pPr>
            <a:r>
              <a:rPr lang="hu-HU" sz="2800" dirty="0"/>
              <a:t>vígeposzok (</a:t>
            </a:r>
            <a:r>
              <a:rPr lang="hu-HU" sz="2800" i="1" dirty="0"/>
              <a:t>Az elveszett alkotmány</a:t>
            </a:r>
            <a:r>
              <a:rPr lang="hu-HU" sz="2800" dirty="0"/>
              <a:t>, </a:t>
            </a:r>
            <a:r>
              <a:rPr lang="hu-HU" sz="2800" i="1" dirty="0"/>
              <a:t>A </a:t>
            </a:r>
            <a:r>
              <a:rPr lang="hu-HU" sz="2800" i="1" dirty="0" err="1"/>
              <a:t>nagyidai</a:t>
            </a:r>
            <a:r>
              <a:rPr lang="hu-HU" sz="2800" i="1" dirty="0"/>
              <a:t> cigányok</a:t>
            </a:r>
            <a:r>
              <a:rPr lang="hu-HU" sz="2800" dirty="0"/>
              <a:t>)</a:t>
            </a:r>
          </a:p>
          <a:p>
            <a:pPr eaLnBrk="1" hangingPunct="1">
              <a:defRPr/>
            </a:pPr>
            <a:r>
              <a:rPr lang="hu-HU" sz="2800" dirty="0"/>
              <a:t>verses regény (</a:t>
            </a:r>
            <a:r>
              <a:rPr lang="hu-HU" sz="2800" i="1" dirty="0"/>
              <a:t>Bolond Istók</a:t>
            </a:r>
            <a:r>
              <a:rPr lang="hu-HU" sz="2800" dirty="0"/>
              <a:t>)</a:t>
            </a:r>
          </a:p>
          <a:p>
            <a:pPr eaLnBrk="1" hangingPunct="1">
              <a:defRPr/>
            </a:pPr>
            <a:r>
              <a:rPr lang="hu-HU" sz="2800" dirty="0"/>
              <a:t>eposz (</a:t>
            </a:r>
            <a:r>
              <a:rPr lang="hu-HU" sz="2800" i="1" dirty="0"/>
              <a:t>Csaba-trilógia / Buda halála</a:t>
            </a:r>
            <a:r>
              <a:rPr lang="hu-HU" sz="2800" dirty="0"/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0680BC-2E70-4839-8E98-5A36B9848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7993468" cy="9361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>
                <a:latin typeface="Bookman Old Style" panose="02050604050505020204" pitchFamily="18" charset="0"/>
                <a:ea typeface="+mj-ea"/>
              </a:rPr>
              <a:t>Toldi </a:t>
            </a:r>
            <a:r>
              <a:rPr lang="hu-HU" altLang="hu-HU" sz="3200" b="1" dirty="0">
                <a:latin typeface="Bookman Old Style" panose="02050604050505020204" pitchFamily="18" charset="0"/>
                <a:ea typeface="+mj-ea"/>
              </a:rPr>
              <a:t>(1846)</a:t>
            </a:r>
            <a:endParaRPr lang="hu-HU" altLang="hu-HU" sz="3200" b="1" i="1" dirty="0">
              <a:latin typeface="Bookman Old Style" panose="02050604050505020204" pitchFamily="18" charset="0"/>
              <a:ea typeface="+mj-ea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54ADEA4-ECCC-4E41-AEB5-32A6D9F5FD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80050"/>
            <a:ext cx="8229600" cy="4873286"/>
          </a:xfrm>
        </p:spPr>
        <p:txBody>
          <a:bodyPr/>
          <a:lstStyle/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pályázati kiírás (hős, forma, szellem népiessége)</a:t>
            </a:r>
          </a:p>
          <a:p>
            <a:pPr marL="36900" indent="0" eaLnBrk="1" fontAlgn="auto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400" dirty="0"/>
              <a:t>	 + Arany szülőföldjének hagyományai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Toldi Miklós: összetett jellem, felemelkedő népi hős           ~ a reformkor politikai programja: nemzeti felemelkedés 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cseh vitéz legyőzése </a:t>
            </a:r>
            <a:r>
              <a:rPr lang="hu-HU" altLang="hu-HU" sz="2400" dirty="0">
                <a:cs typeface="Arial" panose="020B0604020202020204" pitchFamily="34" charset="0"/>
              </a:rPr>
              <a:t>→ megmenti a nemzet becsületét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népmesei motívumok: kisebbik fiú, gonosz testvér, próbatételek, jó király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hangulata derűs, idilli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természetes, népies nyelvezet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12 ének, versforma: felező 12-es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796" y="6093296"/>
            <a:ext cx="7764463" cy="470918"/>
          </a:xfrm>
        </p:spPr>
        <p:txBody>
          <a:bodyPr>
            <a:noAutofit/>
          </a:bodyPr>
          <a:lstStyle/>
          <a:p>
            <a:r>
              <a:rPr lang="hu-HU" sz="2800" i="1" dirty="0"/>
              <a:t>A Toldi szerkezete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"/>
          <a:stretch/>
        </p:blipFill>
        <p:spPr>
          <a:xfrm rot="16200000">
            <a:off x="1759714" y="-755109"/>
            <a:ext cx="5616625" cy="7792156"/>
          </a:xfrm>
        </p:spPr>
      </p:pic>
    </p:spTree>
    <p:extLst>
      <p:ext uri="{BB962C8B-B14F-4D97-AF65-F5344CB8AC3E}">
        <p14:creationId xmlns:p14="http://schemas.microsoft.com/office/powerpoint/2010/main" val="13512138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2AC114-17B3-4564-AD21-5EEC85C1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hu-HU" sz="3200" b="1" i="1" dirty="0">
                <a:latin typeface="Bookman Old Style" panose="02050604050505020204" pitchFamily="18" charset="0"/>
              </a:rPr>
              <a:t>Toldi estéje – </a:t>
            </a:r>
            <a:r>
              <a:rPr lang="hu-HU" sz="3200" b="1" dirty="0">
                <a:latin typeface="Bookman Old Style" panose="02050604050505020204" pitchFamily="18" charset="0"/>
              </a:rPr>
              <a:t>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E48D1E-A3DA-4F76-B213-EE948616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1963"/>
            <a:ext cx="7918648" cy="4059237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/>
              <a:t>Mi a különbség a mű alap- és záróhelyzete között?</a:t>
            </a:r>
          </a:p>
          <a:p>
            <a:pPr eaLnBrk="1" hangingPunct="1">
              <a:defRPr/>
            </a:pPr>
            <a:r>
              <a:rPr lang="hu-HU" sz="2400" dirty="0"/>
              <a:t>Milyennek látja egymást Toldi és Lajos </a:t>
            </a:r>
            <a:r>
              <a:rPr lang="hu-HU" sz="2400"/>
              <a:t>király?          Miről </a:t>
            </a:r>
            <a:r>
              <a:rPr lang="hu-HU" sz="2400" dirty="0"/>
              <a:t>szól kettejük utolsó párbeszéde?</a:t>
            </a:r>
          </a:p>
          <a:p>
            <a:pPr eaLnBrk="1" hangingPunct="1">
              <a:defRPr/>
            </a:pPr>
            <a:r>
              <a:rPr lang="hu-HU" sz="2400" dirty="0"/>
              <a:t>Melyek a legfőbb hasonlóságok és különbségek a </a:t>
            </a:r>
            <a:r>
              <a:rPr lang="hu-HU" sz="2400" i="1" dirty="0"/>
              <a:t>Toldi</a:t>
            </a:r>
            <a:r>
              <a:rPr lang="hu-HU" sz="2400" dirty="0"/>
              <a:t> és a </a:t>
            </a:r>
            <a:r>
              <a:rPr lang="hu-HU" sz="2400" i="1" dirty="0"/>
              <a:t>Toldi estéje </a:t>
            </a:r>
            <a:r>
              <a:rPr lang="hu-HU" sz="2400" dirty="0"/>
              <a:t>között? (cselekményelemek, jellemábrázolás, mondanivaló, hangulat, versforma szempontjából) </a:t>
            </a:r>
          </a:p>
          <a:p>
            <a:pPr eaLnBrk="1" hangingPunct="1"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2EB94A-4E6B-442E-A7E4-26DCAAB0E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>
                <a:latin typeface="Bookman Old Style" panose="02050604050505020204" pitchFamily="18" charset="0"/>
                <a:ea typeface="+mj-ea"/>
              </a:rPr>
              <a:t>Toldi estéje </a:t>
            </a:r>
            <a:r>
              <a:rPr lang="hu-HU" altLang="hu-HU" sz="2800" b="1">
                <a:latin typeface="Bookman Old Style" panose="02050604050505020204" pitchFamily="18" charset="0"/>
                <a:ea typeface="+mj-ea"/>
              </a:rPr>
              <a:t>(1847-48, megjelenés: 1854)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13CF6FD-4BA2-4D94-A76A-468D6BCC17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59"/>
            <a:ext cx="8229600" cy="5255865"/>
          </a:xfrm>
        </p:spPr>
        <p:txBody>
          <a:bodyPr>
            <a:normAutofit lnSpcReduction="10000"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i="1" dirty="0">
                <a:effectLst/>
              </a:rPr>
              <a:t>Alaphelyzet és zárlat összevetése:</a:t>
            </a:r>
            <a:endParaRPr lang="hu-HU" sz="2400" dirty="0">
              <a:effectLst/>
            </a:endParaRPr>
          </a:p>
          <a:p>
            <a:pPr>
              <a:defRPr/>
            </a:pPr>
            <a:r>
              <a:rPr lang="hu-HU" sz="2400" dirty="0">
                <a:effectLst/>
              </a:rPr>
              <a:t>alaphelyzet: az öreg Toldi idegennek érzi magát, kegyvesztetté válik a királyi udvarban, s hazatér Nagyfaluba</a:t>
            </a:r>
          </a:p>
          <a:p>
            <a:pPr>
              <a:defRPr/>
            </a:pPr>
            <a:r>
              <a:rPr lang="hu-HU" sz="2400" dirty="0">
                <a:effectLst/>
              </a:rPr>
              <a:t>zárókép: Toldi temetése</a:t>
            </a:r>
          </a:p>
          <a:p>
            <a:pPr>
              <a:defRPr/>
            </a:pPr>
            <a:r>
              <a:rPr lang="hu-HU" sz="2400" dirty="0">
                <a:effectLst/>
              </a:rPr>
              <a:t>évszak- és napszaktoposzok, motívumok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endParaRPr lang="hu-HU" sz="2400" dirty="0">
              <a:effectLst/>
            </a:endParaRP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i="1" dirty="0">
                <a:effectLst/>
              </a:rPr>
              <a:t>Toldi és Toldi estéje összevetése 1.</a:t>
            </a:r>
            <a:endParaRPr lang="hu-HU" sz="2400" dirty="0">
              <a:effectLst/>
            </a:endParaRP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u="sng" dirty="0">
                <a:effectLst/>
              </a:rPr>
              <a:t>Hasonlóságok</a:t>
            </a:r>
            <a:r>
              <a:rPr lang="hu-HU" sz="2400" dirty="0">
                <a:effectLst/>
              </a:rPr>
              <a:t>:</a:t>
            </a:r>
          </a:p>
          <a:p>
            <a:pPr>
              <a:defRPr/>
            </a:pPr>
            <a:r>
              <a:rPr lang="hu-HU" sz="2400" dirty="0">
                <a:effectLst/>
              </a:rPr>
              <a:t>cselekményelemek (Nagyfalu → Buda útvonal, idegen bajnok legyőzése, Toldi sértettsége és bűne)</a:t>
            </a:r>
          </a:p>
          <a:p>
            <a:pPr>
              <a:defRPr/>
            </a:pPr>
            <a:r>
              <a:rPr lang="hu-HU" sz="2400" dirty="0">
                <a:effectLst/>
              </a:rPr>
              <a:t>versforma (ütemhangsúlyos felező 12-es)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endParaRPr lang="hu-HU" sz="2400" dirty="0">
              <a:effectLst/>
            </a:endParaRPr>
          </a:p>
          <a:p>
            <a:pPr>
              <a:defRPr/>
            </a:pPr>
            <a:endParaRPr lang="hu-HU" dirty="0">
              <a:effectLst/>
            </a:endParaRPr>
          </a:p>
          <a:p>
            <a:pPr>
              <a:defRPr/>
            </a:pPr>
            <a:endParaRPr lang="hu-HU" dirty="0">
              <a:effectLst/>
            </a:endParaRP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sz="28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607656-A29B-4F29-95AF-D5309029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4705"/>
            <a:ext cx="7764463" cy="5026496"/>
          </a:xfrm>
        </p:spPr>
        <p:txBody>
          <a:bodyPr/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i="1" dirty="0">
                <a:effectLst/>
              </a:rPr>
              <a:t>A haldokló Toldi és Lajos király </a:t>
            </a:r>
            <a:r>
              <a:rPr lang="hu-HU" sz="2400" i="1" dirty="0" err="1">
                <a:effectLst/>
              </a:rPr>
              <a:t>párbeszéde</a:t>
            </a:r>
            <a:r>
              <a:rPr lang="hu-HU" sz="2400" i="1" dirty="0">
                <a:effectLst/>
              </a:rPr>
              <a:t>:</a:t>
            </a:r>
            <a:endParaRPr lang="hu-HU" sz="2400" dirty="0">
              <a:effectLst/>
            </a:endParaRPr>
          </a:p>
          <a:p>
            <a:pPr>
              <a:defRPr/>
            </a:pPr>
            <a:r>
              <a:rPr lang="hu-HU" sz="2400" dirty="0">
                <a:effectLst/>
              </a:rPr>
              <a:t>régi világ (egyéni hősiesség, lovagi virtus, nemzeti hagyományok) ↔ új világ (műveltség, technikai fejlődés) → ha alkalmazkodna az új helyzethez, önazonosságát veszítené el (a Bach-korszakban időszerű!)</a:t>
            </a:r>
          </a:p>
          <a:p>
            <a:pPr>
              <a:defRPr/>
            </a:pPr>
            <a:r>
              <a:rPr lang="hu-HU" sz="2400" dirty="0">
                <a:effectLst/>
              </a:rPr>
              <a:t>középpontban: Toldi személyisége, belső lelki konfliktusa (lélektani hitelesség)</a:t>
            </a:r>
          </a:p>
          <a:p>
            <a:pPr>
              <a:defRPr/>
            </a:pPr>
            <a:r>
              <a:rPr lang="hu-HU" sz="2400" dirty="0">
                <a:effectLst/>
              </a:rPr>
              <a:t>halálának tragikuma: vele együtt a múlt értékei, a lovagvilág eszményei is eltűnnek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C18914-EDB7-4746-8070-9C0EE2196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80"/>
            <a:ext cx="7764463" cy="5861451"/>
          </a:xfrm>
        </p:spPr>
        <p:txBody>
          <a:bodyPr>
            <a:normAutofit lnSpcReduction="10000"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i="1" dirty="0">
                <a:effectLst/>
              </a:rPr>
              <a:t>Toldi és Toldi estéje összevetése 2.</a:t>
            </a:r>
            <a:endParaRPr lang="hu-HU" sz="2400" dirty="0">
              <a:effectLst/>
            </a:endParaRP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u="sng" dirty="0">
                <a:effectLst/>
              </a:rPr>
              <a:t>Különbségek</a:t>
            </a:r>
            <a:r>
              <a:rPr lang="hu-HU" sz="2400" dirty="0">
                <a:effectLst/>
              </a:rPr>
              <a:t>:</a:t>
            </a:r>
          </a:p>
          <a:p>
            <a:pPr>
              <a:defRPr/>
            </a:pPr>
            <a:r>
              <a:rPr lang="hu-HU" sz="2400" dirty="0">
                <a:effectLst/>
              </a:rPr>
              <a:t>a külső események súlya visszaszorul (nincsenek kalandos epizódok, csak a lényegi mozzanatok) → az epikus jelleg helyett a líraiság kerül előtérbe</a:t>
            </a:r>
          </a:p>
          <a:p>
            <a:pPr>
              <a:defRPr/>
            </a:pPr>
            <a:r>
              <a:rPr lang="hu-HU" sz="2400" dirty="0">
                <a:effectLst/>
              </a:rPr>
              <a:t>árnyaltabb jellemábrázolás</a:t>
            </a:r>
          </a:p>
          <a:p>
            <a:pPr>
              <a:defRPr/>
            </a:pPr>
            <a:r>
              <a:rPr lang="hu-HU" sz="2400" dirty="0">
                <a:effectLst/>
              </a:rPr>
              <a:t>kevésbé egységes világkép (egyensúlyhiány, ember és világ egységének megbomlása)</a:t>
            </a:r>
          </a:p>
          <a:p>
            <a:pPr>
              <a:defRPr/>
            </a:pPr>
            <a:r>
              <a:rPr lang="hu-HU" sz="2400" dirty="0">
                <a:effectLst/>
              </a:rPr>
              <a:t>összetett hangvétel: elégikus, tragikus, humoros (Arany csalódásai?)</a:t>
            </a:r>
          </a:p>
          <a:p>
            <a:pPr>
              <a:defRPr/>
            </a:pPr>
            <a:r>
              <a:rPr lang="hu-HU" sz="2400" dirty="0">
                <a:effectLst/>
              </a:rPr>
              <a:t>szabadabb képi fantázia (a költői képek nagy része lelkiállapotot jelöl)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dirty="0">
                <a:effectLst/>
              </a:rPr>
              <a:t>→ eltávolodik a korábbi népiességtől egy magasabb rendű „nemzeti költészet” irányába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gondolkodom.hu/wp-content/arany-janos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20713"/>
            <a:ext cx="4183062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https://upload.wikimedia.org/wikipedia/commons/0/0a/Barabas-ar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0322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defRPr/>
            </a:pPr>
            <a:r>
              <a:rPr lang="hu-HU" altLang="hu-HU" sz="3200" b="1" i="1" dirty="0">
                <a:latin typeface="Bookman Old Style" panose="02050604050505020204" pitchFamily="18" charset="0"/>
              </a:rPr>
              <a:t>A nagyidai cigányok </a:t>
            </a:r>
            <a:r>
              <a:rPr lang="hu-HU" altLang="hu-HU" sz="3200" b="1" dirty="0">
                <a:latin typeface="Bookman Old Style" panose="02050604050505020204" pitchFamily="18" charset="0"/>
              </a:rPr>
              <a:t>(1851)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u="sng" dirty="0">
                <a:effectLst/>
              </a:rPr>
              <a:t>Keletkezéstörténet, kritikai fogadtatás</a:t>
            </a:r>
            <a:endParaRPr lang="hu-HU" sz="2400" dirty="0">
              <a:effectLst/>
            </a:endParaRPr>
          </a:p>
          <a:p>
            <a:pPr>
              <a:defRPr/>
            </a:pPr>
            <a:r>
              <a:rPr lang="hu-HU" sz="2400" dirty="0">
                <a:effectLst/>
              </a:rPr>
              <a:t>Geszten kezdi írni, Nagykőrösön fejezi be</a:t>
            </a:r>
          </a:p>
          <a:p>
            <a:pPr>
              <a:defRPr/>
            </a:pPr>
            <a:r>
              <a:rPr lang="hu-HU" sz="2400" dirty="0">
                <a:effectLst/>
              </a:rPr>
              <a:t>történelmi háttér: </a:t>
            </a:r>
            <a:r>
              <a:rPr lang="hu-HU" sz="2200" dirty="0">
                <a:effectLst/>
              </a:rPr>
              <a:t>1556, Nagyida ostroma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400" dirty="0" err="1">
                <a:effectLst/>
              </a:rPr>
              <a:t>Puchheim</a:t>
            </a:r>
            <a:r>
              <a:rPr lang="hu-HU" sz="2400" dirty="0">
                <a:effectLst/>
              </a:rPr>
              <a:t> (Habsburg) </a:t>
            </a:r>
            <a:r>
              <a:rPr lang="hu-H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hu-HU" sz="2400" dirty="0">
                <a:effectLst/>
              </a:rPr>
              <a:t> Perényi Ferenc (Szapolyai)</a:t>
            </a:r>
          </a:p>
          <a:p>
            <a:pPr>
              <a:defRPr/>
            </a:pPr>
            <a:r>
              <a:rPr lang="hu-HU" sz="2400" dirty="0">
                <a:effectLst/>
              </a:rPr>
              <a:t>pórias, nyers, frivol ponyvairodalomnak tartják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„Magasabb műbecse nincs, de a kör, melynek szánva van, élvezettel olvashatja.”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„Szomorú aberrációja egy ritka szép léleknek, (…) a tartalomnál fogva mely - áldatlan üresség.” (Toldy Ferenc)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404664"/>
            <a:ext cx="7764463" cy="6120679"/>
          </a:xfrm>
        </p:spPr>
        <p:txBody>
          <a:bodyPr>
            <a:normAutofit fontScale="92500" lnSpcReduction="20000"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600" u="sng" dirty="0">
                <a:effectLst/>
              </a:rPr>
              <a:t>Műfaj, értelmezés</a:t>
            </a:r>
          </a:p>
          <a:p>
            <a:pPr>
              <a:defRPr/>
            </a:pPr>
            <a:r>
              <a:rPr lang="hu-HU" sz="2600" dirty="0">
                <a:effectLst/>
              </a:rPr>
              <a:t>műfaja: népies komikus eposz, allegorikus eposzparódia</a:t>
            </a:r>
          </a:p>
          <a:p>
            <a:pPr>
              <a:defRPr/>
            </a:pPr>
            <a:r>
              <a:rPr lang="hu-HU" sz="2600" dirty="0">
                <a:effectLst/>
              </a:rPr>
              <a:t>eposzi kellékek: invokáció, seregszemle, epizódok</a:t>
            </a:r>
          </a:p>
          <a:p>
            <a:pPr>
              <a:defRPr/>
            </a:pPr>
            <a:r>
              <a:rPr lang="hu-HU" sz="2600" dirty="0">
                <a:effectLst/>
              </a:rPr>
              <a:t>mitológiai, népmesei és bibliai motívumok</a:t>
            </a:r>
          </a:p>
          <a:p>
            <a:pPr>
              <a:defRPr/>
            </a:pPr>
            <a:r>
              <a:rPr lang="hu-HU" sz="2600" dirty="0">
                <a:effectLst/>
              </a:rPr>
              <a:t>Arany magyarázata: a vesztes szabadságharc allegóriája, a költő fájdalmában gúnyolódott a szabadságharc emlékén (lásd: Bolond Istók II. 3-10.)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effectLst/>
              </a:rPr>
              <a:t>„A nagyidai cigányok (…) népies vígeposz, oly kedélyállapot kifolyása, midőn a világ folyásával és önmagammal meghasonlva, torz alakok festésében akartam kárpótlást keresni.” (A. J.)</a:t>
            </a:r>
          </a:p>
          <a:p>
            <a:pPr>
              <a:defRPr/>
            </a:pPr>
            <a:r>
              <a:rPr lang="hu-HU" sz="2600" dirty="0">
                <a:effectLst/>
              </a:rPr>
              <a:t>szereplők belső meghasonlottsága: földhözragadt jellemek, közönséges motivációk ↔ nemes eszmények, fennkölt önértelmezés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600" dirty="0">
                <a:effectLst/>
              </a:rPr>
              <a:t>→ hősi eszmények kiüresedése, legnemesebb értékeink mögött gyarló emberi vonások rejlenek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>
            <a:extLst>
              <a:ext uri="{FF2B5EF4-FFF2-40B4-BE49-F238E27FC236}">
                <a16:creationId xmlns:a16="http://schemas.microsoft.com/office/drawing/2014/main" id="{3CC31028-1756-4495-843D-04FD84AE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993468" cy="97045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3600" b="1" dirty="0">
                <a:latin typeface="Bookman Old Style" panose="02050604050505020204" pitchFamily="18" charset="0"/>
                <a:ea typeface="+mj-ea"/>
              </a:rPr>
              <a:t>B) Balladák</a:t>
            </a:r>
          </a:p>
        </p:txBody>
      </p:sp>
      <p:sp>
        <p:nvSpPr>
          <p:cNvPr id="11267" name="Tartalom helye 2">
            <a:extLst>
              <a:ext uri="{FF2B5EF4-FFF2-40B4-BE49-F238E27FC236}">
                <a16:creationId xmlns:a16="http://schemas.microsoft.com/office/drawing/2014/main" id="{A0A54F6E-ADD3-4607-B036-372B7A424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ősi népköltészeti műfaj, a középkorban népszerű műforma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verses kisepikai műfaj, a három műnem határán (epikus történés, lírai monológok, drámai párbeszédek)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sűrített cselekmény, szaggatott elbeszélésmód, elhallgatások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rendszerint tragikus téma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„tragédia dalban elbeszélve” (</a:t>
            </a:r>
            <a:r>
              <a:rPr lang="hu-HU" altLang="hu-HU" sz="2400" dirty="0" err="1"/>
              <a:t>Greguss</a:t>
            </a:r>
            <a:r>
              <a:rPr lang="hu-HU" altLang="hu-HU" sz="2400" dirty="0"/>
              <a:t> Ágost)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dirty="0"/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>
            <a:extLst>
              <a:ext uri="{FF2B5EF4-FFF2-40B4-BE49-F238E27FC236}">
                <a16:creationId xmlns:a16="http://schemas.microsoft.com/office/drawing/2014/main" id="{2F04F3A2-2D99-4956-B556-D11267FF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3600" b="1" dirty="0">
                <a:latin typeface="Bookman Old Style" panose="02050604050505020204" pitchFamily="18" charset="0"/>
                <a:ea typeface="+mj-ea"/>
              </a:rPr>
              <a:t>Arany János balladái</a:t>
            </a:r>
          </a:p>
        </p:txBody>
      </p:sp>
      <p:sp>
        <p:nvSpPr>
          <p:cNvPr id="12291" name="Tartalom helye 2">
            <a:extLst>
              <a:ext uri="{FF2B5EF4-FFF2-40B4-BE49-F238E27FC236}">
                <a16:creationId xmlns:a16="http://schemas.microsoft.com/office/drawing/2014/main" id="{FE75B4A2-75E4-4591-A852-29CD3D59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648878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b="1" dirty="0"/>
              <a:t>romantikus műballadák</a:t>
            </a:r>
            <a:endParaRPr lang="hu-HU" altLang="hu-HU" sz="2400" dirty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mintái a skót és székely népballadák (pl.: </a:t>
            </a:r>
            <a:r>
              <a:rPr lang="hu-HU" altLang="hu-HU" sz="2400" i="1" dirty="0"/>
              <a:t>Thomas Percy </a:t>
            </a:r>
            <a:r>
              <a:rPr lang="hu-HU" altLang="hu-HU" sz="2400" dirty="0"/>
              <a:t>püspök népballada-gyűjteménye, </a:t>
            </a:r>
            <a:r>
              <a:rPr lang="hu-HU" altLang="hu-HU" sz="2400" i="1" dirty="0"/>
              <a:t>James </a:t>
            </a:r>
            <a:r>
              <a:rPr lang="hu-HU" altLang="hu-HU" sz="2400" i="1" dirty="0" err="1"/>
              <a:t>Macpherson</a:t>
            </a:r>
            <a:r>
              <a:rPr lang="hu-HU" altLang="hu-HU" sz="2400" i="1" dirty="0"/>
              <a:t> </a:t>
            </a:r>
            <a:r>
              <a:rPr lang="hu-HU" altLang="hu-HU" sz="2400" dirty="0"/>
              <a:t>Ossziánnak tulajdonított művei)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legjobban szerkesztett költeményei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csoportosítási szempontok:</a:t>
            </a:r>
          </a:p>
          <a:p>
            <a:pPr marL="756038" lvl="1" indent="-3429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/>
              <a:t>keletkezési idő szerint:</a:t>
            </a:r>
          </a:p>
          <a:p>
            <a:pPr marL="413138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/>
              <a:t>		1. nagykőrösi balladák</a:t>
            </a:r>
          </a:p>
          <a:p>
            <a:pPr marL="413138" lvl="1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/>
              <a:t>		2. Őszikék balladái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sz="2400" dirty="0"/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endParaRPr lang="hu-HU" altLang="hu-HU" sz="2400" dirty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C7F9DD-4EE8-4742-B184-168BEB9A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80"/>
            <a:ext cx="7846640" cy="5904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800" b="1" dirty="0"/>
              <a:t>téma szerint: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1. történelmi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2. romantikus ihletésű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3. népies (paraszt~)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3. nagyvárosi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hu-HU" sz="2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u-HU" sz="2800" b="1" dirty="0"/>
              <a:t>műalkat szerint </a:t>
            </a:r>
            <a:r>
              <a:rPr lang="hu-HU" sz="2800" dirty="0"/>
              <a:t>(tematikus és műfaji jellemzők alapján):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1. drámai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2. históriás énekek hagyományához kapcsolódó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3. románcos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4. kísértetes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5. anekdotikus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800" dirty="0"/>
              <a:t>6. népi jellegű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059E2B-7906-4103-BE32-C514DD11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4705"/>
            <a:ext cx="7764463" cy="5026496"/>
          </a:xfrm>
        </p:spPr>
        <p:txBody>
          <a:bodyPr/>
          <a:lstStyle/>
          <a:p>
            <a:pPr marL="379800" indent="-342900" eaLnBrk="1" fontAlgn="auto" hangingPunct="1">
              <a:buFont typeface="Wingdings" panose="05000000000000000000" pitchFamily="2" charset="2"/>
              <a:buChar char="Ø"/>
              <a:defRPr/>
            </a:pPr>
            <a:r>
              <a:rPr lang="hu-HU" altLang="hu-HU" sz="2400" b="1" dirty="0"/>
              <a:t>szerkezet szerint: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b="1" dirty="0"/>
              <a:t>	</a:t>
            </a:r>
            <a:r>
              <a:rPr lang="hu-HU" altLang="hu-HU" sz="2400" dirty="0"/>
              <a:t>1. egyszólamú (lineáris)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/>
              <a:t>	2. többszólamú, párhuzamos szerkesztésű (polifon)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/>
              <a:t>	3. körkörös</a:t>
            </a:r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artalom helye 2">
            <a:extLst>
              <a:ext uri="{FF2B5EF4-FFF2-40B4-BE49-F238E27FC236}">
                <a16:creationId xmlns:a16="http://schemas.microsoft.com/office/drawing/2014/main" id="{69BDFD5A-423A-404D-9331-2A542747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404664"/>
            <a:ext cx="7765322" cy="5760640"/>
          </a:xfrm>
        </p:spPr>
        <p:txBody>
          <a:bodyPr>
            <a:normAutofit fontScale="92500" lnSpcReduction="20000"/>
          </a:bodyPr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sz="2400" dirty="0"/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sz="2800" b="1" dirty="0">
                <a:solidFill>
                  <a:schemeClr val="tx1"/>
                </a:solidFill>
                <a:latin typeface="Bookman Old Style" pitchFamily="18" charset="0"/>
              </a:rPr>
              <a:t>Nagykőrösi történelmi balladák</a:t>
            </a:r>
            <a:br>
              <a:rPr lang="hu-HU" sz="24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hu-HU" sz="2400" b="1" dirty="0">
              <a:solidFill>
                <a:schemeClr val="tx1"/>
              </a:solidFill>
              <a:latin typeface="Bookman Old Style" pitchFamily="18" charset="0"/>
            </a:endParaRP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célja a nemzeti öntudat erősítése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allegorikus jelentés (múltbeli téma, de aktuális üzenet)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i="1" dirty="0"/>
              <a:t>V. László, Mátyás anyja,</a:t>
            </a:r>
            <a:r>
              <a:rPr lang="hu-HU" altLang="hu-HU" sz="2600" dirty="0"/>
              <a:t> </a:t>
            </a:r>
            <a:r>
              <a:rPr lang="hu-HU" altLang="hu-HU" sz="2600" i="1" dirty="0"/>
              <a:t>Zách Klára</a:t>
            </a:r>
            <a:r>
              <a:rPr lang="hu-HU" altLang="hu-HU" sz="2600" dirty="0"/>
              <a:t>, </a:t>
            </a:r>
            <a:r>
              <a:rPr lang="hu-HU" altLang="hu-HU" sz="2600" i="1" dirty="0"/>
              <a:t>Szondi két apródja, A walesi bárdok</a:t>
            </a:r>
            <a:endParaRPr lang="hu-HU" altLang="hu-HU" sz="2600" dirty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sz="2400" dirty="0"/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800" b="1" i="1" dirty="0"/>
              <a:t>A walesi bárdok </a:t>
            </a:r>
            <a:r>
              <a:rPr lang="hu-HU" altLang="hu-HU" sz="2800" dirty="0"/>
              <a:t>(1857)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Ferenc József látogatására írta üdvözlő óda helyett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a bárdok (költők) bátor helytállása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Edward megőrülése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skót balladaforma (azonos a </a:t>
            </a:r>
            <a:r>
              <a:rPr lang="hu-HU" altLang="hu-HU" sz="2600" i="1" dirty="0"/>
              <a:t>Szózat</a:t>
            </a:r>
            <a:r>
              <a:rPr lang="hu-HU" altLang="hu-HU" sz="2600" dirty="0"/>
              <a:t> strófaszerkezetével)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>
            <a:extLst>
              <a:ext uri="{FF2B5EF4-FFF2-40B4-BE49-F238E27FC236}">
                <a16:creationId xmlns:a16="http://schemas.microsoft.com/office/drawing/2014/main" id="{431C7567-94F7-46B1-B8E1-BEE37577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7"/>
            <a:ext cx="7997461" cy="792088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>
                <a:ea typeface="+mj-ea"/>
              </a:rPr>
              <a:t>Szondi két apródja</a:t>
            </a:r>
            <a:r>
              <a:rPr lang="hu-HU" altLang="hu-HU" sz="3200" dirty="0">
                <a:effectLst/>
                <a:ea typeface="+mj-ea"/>
              </a:rPr>
              <a:t> (1856)</a:t>
            </a:r>
            <a:endParaRPr lang="hu-HU" altLang="hu-HU" sz="3200" b="1" i="1" dirty="0">
              <a:ea typeface="+mj-ea"/>
            </a:endParaRPr>
          </a:p>
        </p:txBody>
      </p:sp>
      <p:sp>
        <p:nvSpPr>
          <p:cNvPr id="15363" name="Tartalom helye 2">
            <a:extLst>
              <a:ext uri="{FF2B5EF4-FFF2-40B4-BE49-F238E27FC236}">
                <a16:creationId xmlns:a16="http://schemas.microsoft.com/office/drawing/2014/main" id="{5D628893-784A-4C03-A33E-3E9D9ACC7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sz="2800" b="1" dirty="0">
                <a:effectLst/>
              </a:rPr>
              <a:t>Idő:</a:t>
            </a:r>
            <a:r>
              <a:rPr lang="hu-HU" sz="2800" dirty="0">
                <a:effectLst/>
              </a:rPr>
              <a:t> 1552, a vár bevételét követő este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800" b="1" dirty="0"/>
              <a:t>Helyszín:</a:t>
            </a:r>
          </a:p>
          <a:p>
            <a:pPr marL="494100" indent="-457200" eaLnBrk="1" fontAlgn="auto" hangingPunct="1">
              <a:defRPr/>
            </a:pPr>
            <a:r>
              <a:rPr lang="hu-HU" altLang="hu-HU" sz="2800" dirty="0"/>
              <a:t>Drégely romjai (~ tragikus harc)</a:t>
            </a:r>
          </a:p>
          <a:p>
            <a:pPr marL="494100" indent="-457200" eaLnBrk="1" fontAlgn="auto" hangingPunct="1">
              <a:defRPr/>
            </a:pPr>
            <a:r>
              <a:rPr lang="hu-HU" altLang="hu-HU" sz="2800" dirty="0"/>
              <a:t>Szondi sírja (~ a hős felmagasztalása, megdicsőülése)</a:t>
            </a:r>
          </a:p>
          <a:p>
            <a:pPr marL="494100" indent="-457200" eaLnBrk="1" fontAlgn="auto" hangingPunct="1">
              <a:defRPr/>
            </a:pPr>
            <a:r>
              <a:rPr lang="hu-HU" altLang="hu-HU" sz="2800" dirty="0"/>
              <a:t>völgy (~ a győztesek alantas ünneplése)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800" b="1" dirty="0">
                <a:effectLst/>
              </a:rPr>
              <a:t>Szerkezet:</a:t>
            </a:r>
            <a:endParaRPr lang="hu-HU" sz="2800" dirty="0">
              <a:effectLst/>
            </a:endParaRPr>
          </a:p>
          <a:p>
            <a:pPr>
              <a:defRPr/>
            </a:pPr>
            <a:r>
              <a:rPr lang="hu-HU" sz="2800" dirty="0">
                <a:effectLst/>
              </a:rPr>
              <a:t>(1-2. vsz.) az elbeszélő ismerteti a vershelyzetet</a:t>
            </a:r>
          </a:p>
          <a:p>
            <a:pPr>
              <a:defRPr/>
            </a:pPr>
            <a:r>
              <a:rPr lang="hu-HU" sz="2800" dirty="0">
                <a:effectLst/>
              </a:rPr>
              <a:t>(3-4. vsz.) párbeszéd Ali és szolgája között</a:t>
            </a:r>
          </a:p>
          <a:p>
            <a:pPr>
              <a:defRPr/>
            </a:pPr>
            <a:r>
              <a:rPr lang="hu-HU" sz="2800" dirty="0">
                <a:effectLst/>
              </a:rPr>
              <a:t>(5-19. vsz.) látszólagos párbeszéd az apródok és Ali szolgája között → valójában párhuzamos szólamok, monológok (az apródok históriás éneke / a szolga közbevágásai)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sz="2400" dirty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dirty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>
            <a:extLst>
              <a:ext uri="{FF2B5EF4-FFF2-40B4-BE49-F238E27FC236}">
                <a16:creationId xmlns:a16="http://schemas.microsoft.com/office/drawing/2014/main" id="{B7EAB0E0-DF7A-44C6-A1F6-E9DE229E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8624"/>
            <a:ext cx="8229600" cy="6240735"/>
          </a:xfrm>
        </p:spPr>
        <p:txBody>
          <a:bodyPr>
            <a:noAutofit/>
          </a:bodyPr>
          <a:lstStyle/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b="1" dirty="0"/>
              <a:t>Hangvétel, stílus: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Ali szolgája: hízelgő stílus → burkolt, majd nyílt fenyegetés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az apródok históriás éneke: egyre szenvedélyesebb → átok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sz="2400" dirty="0">
                <a:effectLst/>
              </a:rPr>
              <a:t>stíluseszközök: ellentét, fokozás, felsorolás, ismétlés, párhuzam, felkiáltás, túlzás, metafora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2400" b="1" dirty="0">
                <a:effectLst/>
              </a:rPr>
              <a:t>Értelmezés:</a:t>
            </a:r>
            <a:endParaRPr lang="hu-HU" sz="2400" dirty="0">
              <a:effectLst/>
            </a:endParaRPr>
          </a:p>
          <a:p>
            <a:pPr>
              <a:defRPr/>
            </a:pPr>
            <a:r>
              <a:rPr lang="hu-HU" sz="2400" dirty="0">
                <a:effectLst/>
              </a:rPr>
              <a:t>Szondi György önfeláldozása, hazaszeretete; az apródok hűsége</a:t>
            </a:r>
          </a:p>
          <a:p>
            <a:pPr>
              <a:defRPr/>
            </a:pPr>
            <a:r>
              <a:rPr lang="hu-HU" sz="2400" dirty="0">
                <a:effectLst/>
              </a:rPr>
              <a:t>a szabadságharc leverése utáni döntési helyzet a túlélők (költők) számára: 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200" dirty="0">
                <a:effectLst/>
              </a:rPr>
              <a:t>1. alkalmazkodás, az elnyomó hatalom kiszolgálása;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sz="2200" dirty="0">
                <a:effectLst/>
              </a:rPr>
              <a:t>2. ellenállás, a belső szabadság megőrzése</a:t>
            </a:r>
            <a:endParaRPr lang="hu-HU" sz="2400" dirty="0">
              <a:effectLst/>
            </a:endParaRPr>
          </a:p>
          <a:p>
            <a:pPr>
              <a:defRPr/>
            </a:pPr>
            <a:r>
              <a:rPr lang="hu-HU" sz="2400" dirty="0">
                <a:effectLst/>
              </a:rPr>
              <a:t>az ember önazonosságának, értékrendjének megőrzése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endParaRPr lang="hu-HU" altLang="hu-H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3964" y="260648"/>
            <a:ext cx="7764463" cy="43204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hu-HU" sz="3200" b="1" i="1" dirty="0"/>
              <a:t>Ágnes asszony </a:t>
            </a:r>
            <a:r>
              <a:rPr lang="hu-HU" sz="3200" b="1" dirty="0"/>
              <a:t>– 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836712"/>
            <a:ext cx="8062664" cy="5904655"/>
          </a:xfrm>
        </p:spPr>
        <p:txBody>
          <a:bodyPr>
            <a:noAutofit/>
          </a:bodyPr>
          <a:lstStyle/>
          <a:p>
            <a:pPr marL="3810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hu-HU" u="sng" dirty="0">
                <a:effectLst/>
              </a:rPr>
              <a:t>Műfaj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Milyen balladacsoportokba sorolhatjuk a művet témája és szerkezete alapján? 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Mely közlésformák jellemzőek a költeményre?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Milyen további műfaji sajátosságok figyelhetők meg a balladában?</a:t>
            </a:r>
            <a:endParaRPr lang="hu-HU" dirty="0">
              <a:effectLst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hu-HU" u="sng" dirty="0">
                <a:effectLst/>
              </a:rPr>
              <a:t>Szerkezet, tér- és időtagolás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Hogyan tagolható szerkezeti egységekre a ballada epikus történéssora?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Melyik rész hol játszódik, és mennyi időt ölel fel? Mi indokolhatja az egyes részek eltérő súlyát, hosszúságát?</a:t>
            </a:r>
            <a:endParaRPr lang="hu-HU" dirty="0">
              <a:effectLst/>
            </a:endParaRPr>
          </a:p>
          <a:p>
            <a:pPr marL="3810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hu-HU" u="sng" dirty="0">
                <a:effectLst/>
              </a:rPr>
              <a:t>Szereplők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Kik a ballada szereplői a címszereplőn kívül? Mi a szerepük a történetben?</a:t>
            </a:r>
            <a:r>
              <a:rPr lang="hu-HU" dirty="0">
                <a:effectLst/>
              </a:rPr>
              <a:t> </a:t>
            </a:r>
          </a:p>
          <a:p>
            <a:pPr marL="3810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hu-HU" u="sng" dirty="0">
                <a:effectLst/>
              </a:rPr>
              <a:t>Motívumok, stílus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Milyen ismétlődő motívumok jelennek meg a műben? Milyen jelentéssel ruházhatók fel az egyes motívumok?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Melyek a ballada legszebb költői képei?</a:t>
            </a:r>
            <a:r>
              <a:rPr lang="hu-HU" dirty="0">
                <a:effectLst/>
              </a:rPr>
              <a:t> </a:t>
            </a:r>
          </a:p>
          <a:p>
            <a:pPr marL="3810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hu-HU" u="sng" dirty="0">
                <a:effectLst/>
              </a:rPr>
              <a:t>Refrén, nézőpont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Hol és milyen változásokkal ismétlődik meg az első versszak? Mi az ismétlések és változtatások szerepe?</a:t>
            </a:r>
            <a:endParaRPr lang="hu-HU" dirty="0">
              <a:effectLst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 dirty="0">
                <a:effectLst/>
              </a:rPr>
              <a:t>Milyen nézőpontból látjuk az eseményeket? Hogyan viszonyulnak a bírák, valamint az elbeszélő a címszereplőhöz?</a:t>
            </a:r>
            <a:r>
              <a:rPr lang="hu-HU" dirty="0">
                <a:effectLst/>
              </a:rPr>
              <a:t> </a:t>
            </a:r>
            <a:r>
              <a:rPr lang="hu-HU" i="1" dirty="0">
                <a:effectLst/>
              </a:rPr>
              <a:t>Kinek a nézőpontját tükrözi a refrén</a:t>
            </a:r>
            <a:r>
              <a:rPr lang="hu-HU" sz="1800" i="1" dirty="0">
                <a:effectLst/>
              </a:rPr>
              <a:t>?</a:t>
            </a:r>
            <a:endParaRPr lang="hu-HU" sz="1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E7F7D0-10D8-42FB-B242-73F5546BC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260648"/>
            <a:ext cx="7765322" cy="93610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600" b="1" dirty="0">
                <a:latin typeface="Bookman Old Style" panose="02050604050505020204" pitchFamily="18" charset="0"/>
                <a:ea typeface="+mj-ea"/>
              </a:rPr>
              <a:t>Életrajz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8A6B4D-3070-4201-8817-77A2458CDB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807"/>
            <a:ext cx="8229600" cy="4824537"/>
          </a:xfrm>
        </p:spPr>
        <p:txBody>
          <a:bodyPr>
            <a:normAutofit fontScale="92500"/>
          </a:bodyPr>
          <a:lstStyle/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szegény, tízgyermekes család (két testvér éri meg a felnőttkort)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iskolái: Nagyszalonta, Debrecen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/>
              <a:t>(1836) tanulmányait félbehagyva vándorszínésznek áll </a:t>
            </a:r>
            <a:r>
              <a:rPr lang="hu-HU" altLang="hu-HU" sz="2400" dirty="0">
                <a:cs typeface="Arial" panose="020B0604020202020204" pitchFamily="34" charset="0"/>
              </a:rPr>
              <a:t>→ egy álom hatására hazatér, édesanyját elveszti, apja megvakul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tanító, majd városi írnok és másodjegyző Nagyszalontán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feleségül veszi </a:t>
            </a:r>
            <a:r>
              <a:rPr lang="hu-HU" altLang="hu-HU" sz="2400" dirty="0" err="1">
                <a:cs typeface="Arial" panose="020B0604020202020204" pitchFamily="34" charset="0"/>
              </a:rPr>
              <a:t>Ercsey</a:t>
            </a:r>
            <a:r>
              <a:rPr lang="hu-HU" altLang="hu-HU" sz="2400" dirty="0">
                <a:cs typeface="Arial" panose="020B0604020202020204" pitchFamily="34" charset="0"/>
              </a:rPr>
              <a:t> Juliannát, két gyermekük születik (Juliska és László)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(1848-49) </a:t>
            </a:r>
            <a:r>
              <a:rPr lang="hu-HU" altLang="hu-HU" sz="2400" i="1" dirty="0">
                <a:cs typeface="Arial" panose="020B0604020202020204" pitchFamily="34" charset="0"/>
              </a:rPr>
              <a:t>Nép Barátja</a:t>
            </a:r>
            <a:r>
              <a:rPr lang="hu-HU" altLang="hu-HU" sz="2400" dirty="0">
                <a:cs typeface="Arial" panose="020B0604020202020204" pitchFamily="34" charset="0"/>
              </a:rPr>
              <a:t> c. lap szerkesztője, nemzetőr, belügyminisztériumi fogalmazó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nevelő a Tisza családnál Geszten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(1851-60) gimnáziumi tanár Nagykőrösön (magyar, latin)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endParaRPr lang="hu-HU" altLang="hu-HU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F20112-AFFB-4F24-B2A5-001C9B89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hu-HU" sz="3200" b="1" dirty="0">
                <a:solidFill>
                  <a:schemeClr val="tx1"/>
                </a:solidFill>
                <a:latin typeface="Bookman Old Style" pitchFamily="18" charset="0"/>
              </a:rPr>
              <a:t>Nagykőrösi népies ballada</a:t>
            </a:r>
            <a:br>
              <a:rPr lang="hu-HU" sz="3200" b="1" dirty="0">
                <a:latin typeface="Bookman Old Style" panose="02050604050505020204" pitchFamily="18" charset="0"/>
              </a:rPr>
            </a:br>
            <a:endParaRPr lang="hu-HU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0DCBC6-12B8-42C6-86B1-498DA713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8062664" cy="5112567"/>
          </a:xfrm>
        </p:spPr>
        <p:txBody>
          <a:bodyPr>
            <a:normAutofit fontScale="92500" lnSpcReduction="20000"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sz="3500" b="1" i="1" dirty="0"/>
              <a:t>Ágnes asszony</a:t>
            </a:r>
            <a:r>
              <a:rPr lang="hu-HU" sz="3500" dirty="0"/>
              <a:t> (1853)</a:t>
            </a:r>
            <a:endParaRPr lang="hu-HU" sz="3500" b="1" i="1" dirty="0"/>
          </a:p>
          <a:p>
            <a:pPr>
              <a:defRPr/>
            </a:pPr>
            <a:r>
              <a:rPr lang="hu-HU" sz="2600" dirty="0"/>
              <a:t>népi ihletésű, </a:t>
            </a:r>
            <a:r>
              <a:rPr lang="hu-HU" sz="2600" dirty="0">
                <a:effectLst/>
              </a:rPr>
              <a:t>egyszólamú, körkörös (spirális) szerkesztésű l</a:t>
            </a:r>
            <a:r>
              <a:rPr lang="hu-HU" sz="2600" dirty="0"/>
              <a:t>élektani ballada</a:t>
            </a:r>
          </a:p>
          <a:p>
            <a:pPr>
              <a:defRPr/>
            </a:pPr>
            <a:r>
              <a:rPr lang="hu-HU" sz="2600" dirty="0"/>
              <a:t>szerkezeti egységek:</a:t>
            </a:r>
          </a:p>
          <a:p>
            <a:pPr lvl="1">
              <a:defRPr/>
            </a:pPr>
            <a:r>
              <a:rPr lang="hu-HU" sz="2400" dirty="0"/>
              <a:t>(1-4. vsz.) patakpart: a gyilkosság kitudódik</a:t>
            </a:r>
          </a:p>
          <a:p>
            <a:pPr lvl="1">
              <a:defRPr/>
            </a:pPr>
            <a:r>
              <a:rPr lang="hu-HU" sz="2400" dirty="0"/>
              <a:t>(5-9., 10-19. vsz.) Ágnes a börtönben + bírósági tárgyalás</a:t>
            </a:r>
          </a:p>
          <a:p>
            <a:pPr lvl="1">
              <a:defRPr/>
            </a:pPr>
            <a:r>
              <a:rPr lang="hu-HU" sz="2400" dirty="0"/>
              <a:t>(20-26. vsz.) patakpart: Ágnes további élete</a:t>
            </a:r>
          </a:p>
          <a:p>
            <a:pPr>
              <a:defRPr/>
            </a:pPr>
            <a:r>
              <a:rPr lang="hu-HU" sz="2600" dirty="0"/>
              <a:t>pillérversszakok (1., 20., 26.)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2600" dirty="0"/>
              <a:t>tudatállapot-változások</a:t>
            </a:r>
          </a:p>
          <a:p>
            <a:pPr lvl="1">
              <a:defRPr/>
            </a:pPr>
            <a:r>
              <a:rPr lang="hu-HU" sz="2400" dirty="0"/>
              <a:t>(1.) a bűn ténye és az elleplezés szándéka</a:t>
            </a:r>
          </a:p>
          <a:p>
            <a:pPr lvl="1">
              <a:defRPr/>
            </a:pPr>
            <a:r>
              <a:rPr lang="hu-HU" sz="2400" dirty="0"/>
              <a:t>(20.) a cselekvés megismétlése és értelmetlensége</a:t>
            </a:r>
          </a:p>
          <a:p>
            <a:pPr lvl="1">
              <a:defRPr/>
            </a:pPr>
            <a:r>
              <a:rPr lang="hu-HU" sz="2400" dirty="0"/>
              <a:t>(26.) a rögeszmés cselekvés állapottá rögzülése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meghasadt tudatállapot </a:t>
            </a:r>
            <a:endParaRPr lang="hu-HU" sz="24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DAD436-3BD7-40EC-A9F0-212A3209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80"/>
            <a:ext cx="7918648" cy="604867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u-HU" sz="3100" dirty="0"/>
              <a:t>tér és idő</a:t>
            </a:r>
          </a:p>
          <a:p>
            <a:pPr lvl="1">
              <a:defRPr/>
            </a:pPr>
            <a:r>
              <a:rPr lang="hu-HU" sz="2800" dirty="0"/>
              <a:t>börtön mint jelképes tér</a:t>
            </a:r>
          </a:p>
          <a:p>
            <a:pPr lvl="1">
              <a:defRPr/>
            </a:pPr>
            <a:r>
              <a:rPr lang="hu-HU" sz="2800" dirty="0">
                <a:cs typeface="Times New Roman" panose="02020603050405020304" pitchFamily="18" charset="0"/>
              </a:rPr>
              <a:t>külső és belső idő egységének megbomlása</a:t>
            </a:r>
            <a:endParaRPr lang="hu-HU" sz="2800" dirty="0"/>
          </a:p>
          <a:p>
            <a:pPr>
              <a:defRPr/>
            </a:pPr>
            <a:r>
              <a:rPr lang="hu-HU" sz="3100" dirty="0"/>
              <a:t>bűn és bűnhődés motívuma: bűntudat </a:t>
            </a:r>
            <a:r>
              <a:rPr lang="hu-HU" sz="3100" dirty="0">
                <a:cs typeface="Times New Roman" panose="02020603050405020304" pitchFamily="18" charset="0"/>
              </a:rPr>
              <a:t>→ </a:t>
            </a:r>
            <a:r>
              <a:rPr lang="hu-HU" sz="3100" dirty="0"/>
              <a:t>a személyiség széthullása, megtébolyodás folyamata (</a:t>
            </a:r>
            <a:r>
              <a:rPr lang="hu-HU" sz="3100" i="1" dirty="0"/>
              <a:t>kurziválás</a:t>
            </a:r>
            <a:r>
              <a:rPr lang="hu-HU" sz="3100" dirty="0"/>
              <a:t> szerepe)</a:t>
            </a:r>
          </a:p>
          <a:p>
            <a:pPr>
              <a:defRPr/>
            </a:pPr>
            <a:r>
              <a:rPr lang="hu-HU" sz="3100" dirty="0">
                <a:effectLst/>
              </a:rPr>
              <a:t>további motívumok: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effectLst/>
              </a:rPr>
              <a:t>vérfoltos lepedő (~ bűnös lélek)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effectLst/>
              </a:rPr>
              <a:t>fény / sötétség, megbomlott haj (~ elborult elme)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effectLst/>
              </a:rPr>
              <a:t>mosás (~ megtisztulás vágya)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effectLst/>
              </a:rPr>
              <a:t>idő múlása (napok, évszakok, évek) ↔ </a:t>
            </a:r>
            <a:r>
              <a:rPr lang="hu-HU" sz="2800" dirty="0" err="1">
                <a:effectLst/>
              </a:rPr>
              <a:t>időtlenítés</a:t>
            </a:r>
            <a:endParaRPr lang="hu-HU" sz="2800" dirty="0">
              <a:effectLst/>
            </a:endParaRPr>
          </a:p>
          <a:p>
            <a:pPr>
              <a:defRPr/>
            </a:pPr>
            <a:r>
              <a:rPr lang="hu-HU" sz="3100" dirty="0"/>
              <a:t>külső / belső nézőpont</a:t>
            </a:r>
          </a:p>
          <a:p>
            <a:pPr>
              <a:defRPr/>
            </a:pPr>
            <a:r>
              <a:rPr lang="hu-HU" sz="3100" dirty="0"/>
              <a:t>bírák megítélése / elbeszélői viszonyulás: szánalom, részvét, felmentés a földi (külső) büntetés alól</a:t>
            </a:r>
          </a:p>
          <a:p>
            <a:pPr>
              <a:defRPr/>
            </a:pPr>
            <a:r>
              <a:rPr lang="hu-HU" altLang="hu-HU" sz="3100" dirty="0"/>
              <a:t>versforma: félrímes, ütemhangsúlyos felező nyolcasok + rímtelen, időmértékes refrén</a:t>
            </a:r>
            <a:endParaRPr lang="hu-HU" sz="2400" dirty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32657"/>
            <a:ext cx="7764463" cy="792088"/>
          </a:xfrm>
        </p:spPr>
        <p:txBody>
          <a:bodyPr>
            <a:normAutofit/>
          </a:bodyPr>
          <a:lstStyle/>
          <a:p>
            <a:pPr algn="l"/>
            <a:r>
              <a:rPr lang="hu-HU" altLang="hu-HU" sz="3200" b="1" i="1" dirty="0"/>
              <a:t>Tengeri-hántás</a:t>
            </a:r>
            <a:r>
              <a:rPr lang="hu-HU" altLang="hu-HU" sz="3200" dirty="0"/>
              <a:t> – Kérdések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412777"/>
            <a:ext cx="7990656" cy="5112568"/>
          </a:xfrm>
        </p:spPr>
        <p:txBody>
          <a:bodyPr>
            <a:normAutofit fontScale="85000" lnSpcReduction="20000"/>
          </a:bodyPr>
          <a:lstStyle/>
          <a:p>
            <a:r>
              <a:rPr lang="hu-HU" sz="2600" i="1" dirty="0">
                <a:effectLst/>
              </a:rPr>
              <a:t>Milyen tevékenységre utal a cím?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Mi </a:t>
            </a:r>
            <a:r>
              <a:rPr lang="hu-HU" sz="2600" i="1" dirty="0" err="1">
                <a:effectLst/>
              </a:rPr>
              <a:t>jellemzi</a:t>
            </a:r>
            <a:r>
              <a:rPr lang="hu-HU" sz="2600" i="1" dirty="0">
                <a:effectLst/>
              </a:rPr>
              <a:t> a ballada elbeszélői helyzetét? Hányféle elbeszélői hang különíthető el, melyiknek mi a szerepe?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Mi emeli ki formai szempontból a versszakok ötödik sorát, és hogyan </a:t>
            </a:r>
            <a:r>
              <a:rPr lang="hu-HU" sz="2600" i="1" dirty="0" err="1">
                <a:effectLst/>
              </a:rPr>
              <a:t>értelmezhetőek</a:t>
            </a:r>
            <a:r>
              <a:rPr lang="hu-HU" sz="2600" i="1" dirty="0">
                <a:effectLst/>
              </a:rPr>
              <a:t> ezek a „kiszólások”? Hogyan függnek össze a beszédhelyzettel és a történettel?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Mire utal a történet főszereplőinek elnevezése?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Mit jelképez a hold a történetben?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Arányban áll-e egymással a vétség és következményei, vagyis a bűn és bűnhődés?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Napjainkban mi érvényes a balladában feldolgozott társadalmi szokásokból? Hogyan változott az efféle helyzetek megítélése?</a:t>
            </a:r>
            <a:endParaRPr lang="hu-HU" sz="2600" dirty="0">
              <a:effectLst/>
            </a:endParaRPr>
          </a:p>
          <a:p>
            <a:r>
              <a:rPr lang="hu-HU" sz="2600" i="1" dirty="0">
                <a:effectLst/>
              </a:rPr>
              <a:t>Mi </a:t>
            </a:r>
            <a:r>
              <a:rPr lang="hu-HU" sz="2600" i="1" dirty="0" err="1">
                <a:effectLst/>
              </a:rPr>
              <a:t>jellemzi</a:t>
            </a:r>
            <a:r>
              <a:rPr lang="hu-HU" sz="2600" i="1" dirty="0">
                <a:effectLst/>
              </a:rPr>
              <a:t> a mű nyelvhasználatát és formai, tipográfiai megoldásait?</a:t>
            </a:r>
          </a:p>
          <a:p>
            <a:r>
              <a:rPr lang="hu-HU" sz="2600" i="1" dirty="0">
                <a:effectLst/>
              </a:rPr>
              <a:t>Milyen a ballada verselése, rímképlete?</a:t>
            </a:r>
            <a:endParaRPr lang="hu-HU" sz="2600" dirty="0">
              <a:effectLst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124339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C11366-27B5-4540-B948-3A3F70DC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7"/>
            <a:ext cx="7764463" cy="864096"/>
          </a:xfrm>
        </p:spPr>
        <p:txBody>
          <a:bodyPr/>
          <a:lstStyle/>
          <a:p>
            <a:pPr algn="l">
              <a:defRPr/>
            </a:pPr>
            <a:r>
              <a:rPr lang="hu-HU" sz="3200" b="1" dirty="0">
                <a:solidFill>
                  <a:schemeClr val="tx1"/>
                </a:solidFill>
                <a:latin typeface="Bookman Old Style" pitchFamily="18" charset="0"/>
              </a:rPr>
              <a:t>Az </a:t>
            </a:r>
            <a:r>
              <a:rPr lang="hu-HU" sz="3200" b="1" i="1" dirty="0">
                <a:solidFill>
                  <a:schemeClr val="tx1"/>
                </a:solidFill>
                <a:latin typeface="Bookman Old Style" pitchFamily="18" charset="0"/>
              </a:rPr>
              <a:t>Őszikék</a:t>
            </a:r>
            <a:r>
              <a:rPr lang="hu-HU" sz="3200" b="1" dirty="0">
                <a:solidFill>
                  <a:schemeClr val="tx1"/>
                </a:solidFill>
                <a:latin typeface="Bookman Old Style" pitchFamily="18" charset="0"/>
              </a:rPr>
              <a:t> balladái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E500E0-8BF3-4940-842A-F0599AC92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8134672" cy="5256584"/>
          </a:xfrm>
        </p:spPr>
        <p:txBody>
          <a:bodyPr>
            <a:normAutofit fontScale="92500" lnSpcReduction="10000"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altLang="hu-HU" sz="3500" b="1" i="1" dirty="0"/>
              <a:t>Tengeri-hántás </a:t>
            </a:r>
            <a:r>
              <a:rPr lang="hu-HU" altLang="hu-HU" sz="3500" dirty="0"/>
              <a:t>(1877)</a:t>
            </a:r>
          </a:p>
          <a:p>
            <a:pPr>
              <a:defRPr/>
            </a:pPr>
            <a:r>
              <a:rPr lang="hu-HU" altLang="hu-HU" sz="2800" dirty="0"/>
              <a:t>cím ~ beszédhelyzet</a:t>
            </a:r>
          </a:p>
          <a:p>
            <a:pPr>
              <a:defRPr/>
            </a:pPr>
            <a:r>
              <a:rPr lang="hu-HU" altLang="hu-HU" sz="2800" dirty="0"/>
              <a:t>összetett elbeszélői helyzet (többszólamúság):</a:t>
            </a:r>
          </a:p>
          <a:p>
            <a:pPr lvl="1">
              <a:defRPr/>
            </a:pPr>
            <a:r>
              <a:rPr lang="hu-HU" altLang="hu-HU" sz="2600" dirty="0"/>
              <a:t>(első és utolsó vsz.) elsődleges elbeszélő: beszédhelyzet leírása + lezárás (keret) </a:t>
            </a:r>
            <a:r>
              <a:rPr lang="hu-HU" altLang="hu-HU" sz="2600" dirty="0">
                <a:cs typeface="Times New Roman" panose="02020603050405020304" pitchFamily="18" charset="0"/>
              </a:rPr>
              <a:t>→ olvasók</a:t>
            </a:r>
            <a:endParaRPr lang="hu-HU" altLang="hu-HU" sz="2600" dirty="0"/>
          </a:p>
          <a:p>
            <a:pPr lvl="1">
              <a:defRPr/>
            </a:pPr>
            <a:r>
              <a:rPr lang="hu-HU" altLang="hu-HU" sz="2600" dirty="0"/>
              <a:t>másodlagos elbeszélő: történetmondás </a:t>
            </a:r>
            <a:r>
              <a:rPr lang="hu-HU" altLang="hu-HU" sz="2600" dirty="0">
                <a:cs typeface="Times New Roman" panose="02020603050405020304" pitchFamily="18" charset="0"/>
              </a:rPr>
              <a:t>→ tűz körül ülők</a:t>
            </a:r>
          </a:p>
          <a:p>
            <a:pPr lvl="1">
              <a:defRPr/>
            </a:pPr>
            <a:r>
              <a:rPr lang="hu-HU" altLang="hu-HU" sz="2600" dirty="0"/>
              <a:t>közbevetések: külvilágra tett konkrét megjegyzések / történetre vonatkozó metaforikus megnyilatkozások, reflexiók (mesélő / hallgatók mondják)</a:t>
            </a:r>
          </a:p>
          <a:p>
            <a:pPr marL="449263" lvl="1" indent="0">
              <a:buFont typeface="Wingdings 2" panose="05020102010507070707" pitchFamily="18" charset="2"/>
              <a:buNone/>
              <a:defRPr/>
            </a:pPr>
            <a:r>
              <a:rPr lang="hu-HU" altLang="hu-HU" sz="2800" dirty="0">
                <a:cs typeface="Times New Roman" panose="02020603050405020304" pitchFamily="18" charset="0"/>
              </a:rPr>
              <a:t>→ szaggatott előadásmód, a befogadót a történet </a:t>
            </a:r>
            <a:r>
              <a:rPr lang="hu-HU" altLang="hu-HU" sz="2800" dirty="0" err="1">
                <a:cs typeface="Times New Roman" panose="02020603050405020304" pitchFamily="18" charset="0"/>
              </a:rPr>
              <a:t>újraalkotására</a:t>
            </a:r>
            <a:r>
              <a:rPr lang="hu-HU" altLang="hu-HU" sz="2800" dirty="0">
                <a:cs typeface="Times New Roman" panose="02020603050405020304" pitchFamily="18" charset="0"/>
              </a:rPr>
              <a:t> ösztönzi</a:t>
            </a:r>
            <a:endParaRPr lang="hu-H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83566F-A3FF-4AE2-88D2-14A4D8F2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2696"/>
            <a:ext cx="8134672" cy="547260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altLang="hu-HU" sz="2800" dirty="0"/>
              <a:t>motívumok: </a:t>
            </a:r>
            <a:r>
              <a:rPr lang="hu-HU" sz="2800" dirty="0">
                <a:effectLst/>
              </a:rPr>
              <a:t>éjfél, hold, harang, óra stb.</a:t>
            </a:r>
            <a:endParaRPr lang="hu-HU" altLang="hu-HU" sz="2800" dirty="0"/>
          </a:p>
          <a:p>
            <a:pPr>
              <a:defRPr/>
            </a:pPr>
            <a:r>
              <a:rPr lang="hu-HU" altLang="hu-HU" sz="2800" dirty="0"/>
              <a:t>bűn és bűnhődés motívuma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600" dirty="0"/>
              <a:t>bűn: szokásjog, közösségi erkölcsi megsértése (Dalos Eszti teherbe esik, Tuba </a:t>
            </a:r>
            <a:r>
              <a:rPr lang="hu-HU" altLang="hu-HU" sz="2600" dirty="0" err="1"/>
              <a:t>Ferkó</a:t>
            </a:r>
            <a:r>
              <a:rPr lang="hu-HU" altLang="hu-HU" sz="2600" dirty="0"/>
              <a:t> elhagyja szeretőjét)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altLang="hu-HU" sz="2600" dirty="0"/>
              <a:t>bűnhődés: bűntudat, holdkórosság, téboly, öngyilkosság</a:t>
            </a:r>
          </a:p>
          <a:p>
            <a:pPr>
              <a:defRPr/>
            </a:pPr>
            <a:r>
              <a:rPr lang="hu-HU" altLang="hu-HU" sz="2800" dirty="0"/>
              <a:t>népi babonák, hiedelmek </a:t>
            </a:r>
            <a:r>
              <a:rPr lang="hu-HU" altLang="hu-HU" sz="2800" dirty="0">
                <a:cs typeface="Times New Roman" panose="02020603050405020304" pitchFamily="18" charset="0"/>
              </a:rPr>
              <a:t>→ kísérteties, irracionális mozzanatok</a:t>
            </a:r>
          </a:p>
          <a:p>
            <a:pPr>
              <a:defRPr/>
            </a:pPr>
            <a:r>
              <a:rPr lang="hu-HU" altLang="hu-HU" sz="2800" dirty="0"/>
              <a:t>tragikus szerelmi történet </a:t>
            </a:r>
            <a:r>
              <a:rPr lang="hu-HU" altLang="hu-HU" sz="2800" dirty="0">
                <a:cs typeface="Times New Roman" panose="02020603050405020304" pitchFamily="18" charset="0"/>
              </a:rPr>
              <a:t>→</a:t>
            </a:r>
            <a:r>
              <a:rPr lang="hu-HU" altLang="hu-HU" sz="2800" dirty="0"/>
              <a:t> példázatszerűség</a:t>
            </a:r>
          </a:p>
          <a:p>
            <a:pPr>
              <a:defRPr/>
            </a:pPr>
            <a:r>
              <a:rPr lang="hu-HU" sz="2800" dirty="0">
                <a:effectLst/>
              </a:rPr>
              <a:t>erkölcsi tanítás / közösségi trauma feldolgozása a költészet révén</a:t>
            </a:r>
          </a:p>
          <a:p>
            <a:pPr>
              <a:defRPr/>
            </a:pPr>
            <a:r>
              <a:rPr lang="hu-HU" altLang="hu-HU" sz="2800" dirty="0">
                <a:cs typeface="Times New Roman" panose="02020603050405020304" pitchFamily="18" charset="0"/>
              </a:rPr>
              <a:t>zeneiség szerepe (</a:t>
            </a:r>
            <a:r>
              <a:rPr lang="hu-HU" altLang="hu-HU" sz="2800" dirty="0" err="1">
                <a:cs typeface="Times New Roman" panose="02020603050405020304" pitchFamily="18" charset="0"/>
              </a:rPr>
              <a:t>bimetrikus</a:t>
            </a:r>
            <a:r>
              <a:rPr lang="hu-HU" altLang="hu-HU" sz="2800" dirty="0">
                <a:cs typeface="Times New Roman" panose="02020603050405020304" pitchFamily="18" charset="0"/>
              </a:rPr>
              <a:t> verselés)</a:t>
            </a:r>
            <a:endParaRPr lang="hu-HU" altLang="hu-HU" sz="2800" dirty="0"/>
          </a:p>
          <a:p>
            <a:pPr>
              <a:defRPr/>
            </a:pPr>
            <a:endParaRPr lang="hu-HU" altLang="hu-HU" sz="2600" dirty="0"/>
          </a:p>
          <a:p>
            <a:pPr>
              <a:defRPr/>
            </a:pPr>
            <a:endParaRPr lang="hu-HU" altLang="hu-HU" sz="2600" dirty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64463" cy="864096"/>
          </a:xfrm>
        </p:spPr>
        <p:txBody>
          <a:bodyPr/>
          <a:lstStyle/>
          <a:p>
            <a:pPr algn="l">
              <a:defRPr/>
            </a:pPr>
            <a:r>
              <a:rPr lang="hu-HU" altLang="hu-HU" sz="3200" b="1" i="1" dirty="0"/>
              <a:t>Vörös Rébék</a:t>
            </a:r>
            <a:r>
              <a:rPr lang="hu-HU" altLang="hu-HU" sz="3200" b="1" dirty="0"/>
              <a:t> </a:t>
            </a:r>
            <a:r>
              <a:rPr lang="hu-HU" altLang="hu-HU" sz="3200" dirty="0"/>
              <a:t>(1877)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196752"/>
            <a:ext cx="7918648" cy="4594448"/>
          </a:xfrm>
        </p:spPr>
        <p:txBody>
          <a:bodyPr>
            <a:noAutofit/>
          </a:bodyPr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/>
              <a:t>Vörös Rébék: varjú / kerítőasszony (</a:t>
            </a:r>
            <a:r>
              <a:rPr lang="hu-HU" sz="2400" dirty="0">
                <a:effectLst/>
              </a:rPr>
              <a:t>Rebeka = </a:t>
            </a:r>
            <a:r>
              <a:rPr lang="hu-HU" sz="2400" i="1" dirty="0">
                <a:effectLst/>
              </a:rPr>
              <a:t>héber</a:t>
            </a:r>
            <a:r>
              <a:rPr lang="hu-HU" sz="2400" dirty="0">
                <a:effectLst/>
              </a:rPr>
              <a:t> ’megbabonázó, megigéző’) </a:t>
            </a:r>
            <a:r>
              <a:rPr lang="hu-HU" altLang="hu-HU" sz="2400" dirty="0"/>
              <a:t>→ Sinkó Tera: házasságtörés → Pörge Dani: kettős gyilkosság</a:t>
            </a:r>
          </a:p>
          <a:p>
            <a:pPr>
              <a:defRPr/>
            </a:pPr>
            <a:r>
              <a:rPr lang="hu-HU" sz="2400" dirty="0">
                <a:effectLst/>
              </a:rPr>
              <a:t>keretes szerkezet</a:t>
            </a:r>
          </a:p>
          <a:p>
            <a:pPr>
              <a:defRPr/>
            </a:pPr>
            <a:r>
              <a:rPr lang="hu-HU" sz="2400" dirty="0">
                <a:effectLst/>
              </a:rPr>
              <a:t>alapja: népmondai töredék (lásd az első két sort)</a:t>
            </a:r>
          </a:p>
          <a:p>
            <a:pPr>
              <a:defRPr/>
            </a:pPr>
            <a:r>
              <a:rPr lang="hu-HU" sz="2400" dirty="0">
                <a:effectLst/>
              </a:rPr>
              <a:t>valóságos + mesés elemek (</a:t>
            </a:r>
            <a:r>
              <a:rPr lang="hu-HU" altLang="hu-HU" sz="2400" dirty="0"/>
              <a:t>mágikus-babonás hiedelmek</a:t>
            </a:r>
            <a:r>
              <a:rPr lang="hu-HU" sz="2400" dirty="0">
                <a:effectLst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13 strófából áll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alakváltoztatásra képes boszorkány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fekete mágia (bocskorfőzés)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hanghatások: kísérteties refrén (~ ördögűzés), károgás</a:t>
            </a:r>
          </a:p>
          <a:p>
            <a:pPr>
              <a:defRPr/>
            </a:pPr>
            <a:r>
              <a:rPr lang="hu-HU" sz="2400" dirty="0">
                <a:effectLst/>
              </a:rPr>
              <a:t>motívumok: fekete és piros szín, varjú, palló, ajándékok (pénz, kendő, bor)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692696"/>
            <a:ext cx="7764463" cy="50985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2400" dirty="0">
                <a:effectLst/>
              </a:rPr>
              <a:t>sűrítés, </a:t>
            </a:r>
            <a:r>
              <a:rPr lang="hu-HU" altLang="hu-HU" sz="2400" dirty="0"/>
              <a:t>kihagyásos elbeszélésmód </a:t>
            </a:r>
            <a:r>
              <a:rPr lang="hu-HU" sz="2400" dirty="0">
                <a:effectLst/>
              </a:rPr>
              <a:t>(időbeli ugrások, </a:t>
            </a:r>
            <a:r>
              <a:rPr lang="hu-HU" altLang="hu-HU" sz="2400" dirty="0"/>
              <a:t>töredékes mondatfűzés,</a:t>
            </a:r>
            <a:r>
              <a:rPr lang="hu-HU" sz="2400" dirty="0">
                <a:effectLst/>
              </a:rPr>
              <a:t> sejtetés)</a:t>
            </a:r>
          </a:p>
          <a:p>
            <a:pPr>
              <a:defRPr/>
            </a:pPr>
            <a:r>
              <a:rPr lang="hu-HU" sz="2400" dirty="0">
                <a:effectLst/>
              </a:rPr>
              <a:t>belső történések ábrázolása</a:t>
            </a:r>
          </a:p>
          <a:p>
            <a:pPr>
              <a:defRPr/>
            </a:pPr>
            <a:r>
              <a:rPr lang="hu-HU" sz="2400" dirty="0">
                <a:effectLst/>
              </a:rPr>
              <a:t>nincsenek ártatlanok, valamennyire mindenki bűnös  (de a címszereplő a bűnök elindítója)</a:t>
            </a:r>
          </a:p>
          <a:p>
            <a:pPr>
              <a:defRPr/>
            </a:pPr>
            <a:r>
              <a:rPr lang="hu-HU" sz="2400" dirty="0">
                <a:effectLst/>
              </a:rPr>
              <a:t>a bűn nem feltétlenül nyeri el büntetését (a feleség bűne hajszolja bele a férjet egy még nagyobb bűnbe)</a:t>
            </a:r>
          </a:p>
          <a:p>
            <a:pPr>
              <a:defRPr/>
            </a:pPr>
            <a:r>
              <a:rPr lang="hu-HU" sz="2400" dirty="0">
                <a:effectLst/>
              </a:rPr>
              <a:t>jelen idejű zárlat: </a:t>
            </a:r>
            <a:r>
              <a:rPr lang="hu-HU" sz="2400" dirty="0" err="1">
                <a:effectLst/>
              </a:rPr>
              <a:t>időtlenítés</a:t>
            </a:r>
            <a:r>
              <a:rPr lang="hu-HU" sz="2400" dirty="0">
                <a:effectLst/>
              </a:rPr>
              <a:t> → a gonosz elleni küzdelem reménytelen, a gonoszság elpusztíthatatlan</a:t>
            </a:r>
          </a:p>
          <a:p>
            <a:pPr>
              <a:defRPr/>
            </a:pPr>
            <a:r>
              <a:rPr lang="hu-HU" sz="2400" dirty="0">
                <a:effectLst/>
              </a:rPr>
              <a:t>értékrend felbomlása, erkölcsi világrend elbizonytalanodása</a:t>
            </a:r>
            <a:endParaRPr lang="hu-HU" sz="2400"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64463" cy="720079"/>
          </a:xfrm>
        </p:spPr>
        <p:txBody>
          <a:bodyPr/>
          <a:lstStyle/>
          <a:p>
            <a:pPr algn="l">
              <a:defRPr/>
            </a:pPr>
            <a:r>
              <a:rPr lang="hu-HU" altLang="hu-HU" sz="3200" b="1" i="1" dirty="0"/>
              <a:t>Tetemre hívás </a:t>
            </a:r>
            <a:r>
              <a:rPr lang="hu-HU" altLang="hu-HU" sz="3200" dirty="0"/>
              <a:t>(1877)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124744"/>
            <a:ext cx="8134672" cy="5400599"/>
          </a:xfrm>
        </p:spPr>
        <p:txBody>
          <a:bodyPr>
            <a:noAutofit/>
          </a:bodyPr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200" dirty="0"/>
              <a:t>Bárczi Benő és menyasszonya, Kund Abigél története</a:t>
            </a:r>
          </a:p>
          <a:p>
            <a:pPr>
              <a:defRPr/>
            </a:pPr>
            <a:r>
              <a:rPr lang="hu-HU" sz="2200" dirty="0">
                <a:effectLst/>
              </a:rPr>
              <a:t>cím ~ középkori istenítélet: a halott sebe újra vérezni kezd gyilkosa jelenlétében (káptalan és pörosztó, archaizálás)</a:t>
            </a:r>
          </a:p>
          <a:p>
            <a:pPr>
              <a:defRPr/>
            </a:pPr>
            <a:r>
              <a:rPr lang="hu-HU" sz="2200" dirty="0">
                <a:effectLst/>
              </a:rPr>
              <a:t>egyszólamú, analitikus szerkesztésű ballada (~ nyomozás)</a:t>
            </a:r>
          </a:p>
          <a:p>
            <a:pPr>
              <a:defRPr/>
            </a:pPr>
            <a:r>
              <a:rPr lang="hu-HU" sz="2200" dirty="0">
                <a:effectLst/>
              </a:rPr>
              <a:t>erőteljes drámaiság, feszültségfokozás (tetemre hívás folyamata: ellenségek → családtagok; kulcsmondatok a strófák végén)</a:t>
            </a:r>
          </a:p>
          <a:p>
            <a:pPr>
              <a:defRPr/>
            </a:pPr>
            <a:r>
              <a:rPr lang="hu-HU" sz="2200" dirty="0">
                <a:effectLst/>
              </a:rPr>
              <a:t>irracionális, felesleges öngyilkosság → nem végzetszerű tragédia → nincs igazi bűnös, mindenki áldozat</a:t>
            </a:r>
          </a:p>
          <a:p>
            <a:pPr>
              <a:defRPr/>
            </a:pPr>
            <a:r>
              <a:rPr lang="hu-HU" sz="2200" dirty="0">
                <a:effectLst/>
              </a:rPr>
              <a:t>zárlat: általános tanulság megfogalmazása</a:t>
            </a:r>
          </a:p>
          <a:p>
            <a:pPr>
              <a:defRPr/>
            </a:pPr>
            <a:r>
              <a:rPr lang="hu-HU" sz="2200" dirty="0">
                <a:effectLst/>
              </a:rPr>
              <a:t>formai virtuozitás, zeneiség (pl.: alliterációk, hangszimbolika, szimultán verselés) </a:t>
            </a:r>
            <a:r>
              <a:rPr lang="hu-HU" sz="2200" dirty="0">
                <a:effectLst/>
                <a:cs typeface="Times New Roman" panose="02020603050405020304" pitchFamily="18" charset="0"/>
              </a:rPr>
              <a:t>→ </a:t>
            </a:r>
            <a:r>
              <a:rPr lang="hu-HU" sz="2200" dirty="0">
                <a:effectLst/>
              </a:rPr>
              <a:t>inkább művészileg, mint tartalmilag kidolgozott ballada</a:t>
            </a:r>
          </a:p>
          <a:p>
            <a:pPr>
              <a:defRPr/>
            </a:pPr>
            <a:r>
              <a:rPr lang="hu-HU" sz="2200" dirty="0">
                <a:effectLst/>
              </a:rPr>
              <a:t>opera és filmdráma is készült belőle</a:t>
            </a:r>
            <a:endParaRPr lang="hu-HU" sz="2200" dirty="0"/>
          </a:p>
          <a:p>
            <a:pPr>
              <a:defRPr/>
            </a:pPr>
            <a:endParaRPr lang="hu-HU" sz="2400" dirty="0">
              <a:effectLst/>
            </a:endParaRPr>
          </a:p>
          <a:p>
            <a:pPr>
              <a:defRPr/>
            </a:pPr>
            <a:endParaRPr lang="hu-HU" sz="2400" dirty="0">
              <a:effectLst/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64463" cy="792088"/>
          </a:xfrm>
        </p:spPr>
        <p:txBody>
          <a:bodyPr/>
          <a:lstStyle/>
          <a:p>
            <a:pPr algn="l">
              <a:defRPr/>
            </a:pPr>
            <a:r>
              <a:rPr lang="hu-HU" sz="3200" b="1" i="1" dirty="0"/>
              <a:t>Híd-avatás </a:t>
            </a:r>
            <a:r>
              <a:rPr lang="hu-HU" sz="3200" dirty="0"/>
              <a:t>(1877)</a:t>
            </a:r>
            <a:endParaRPr lang="hu-HU" sz="3200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052736"/>
            <a:ext cx="7764463" cy="540059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sz="2400" dirty="0">
                <a:effectLst/>
              </a:rPr>
              <a:t>városi ballada</a:t>
            </a:r>
          </a:p>
          <a:p>
            <a:pPr>
              <a:defRPr/>
            </a:pPr>
            <a:r>
              <a:rPr lang="hu-HU" sz="2400" dirty="0">
                <a:effectLst/>
              </a:rPr>
              <a:t>keletkezési körülmények: kapitalizálódó Budapest, Margit híd felavatása (1876), öngyilkosok növekvő száma</a:t>
            </a:r>
          </a:p>
          <a:p>
            <a:pPr>
              <a:defRPr/>
            </a:pPr>
            <a:r>
              <a:rPr lang="hu-HU" sz="2400" dirty="0">
                <a:effectLst/>
              </a:rPr>
              <a:t>ironikus cím: hídavatás ünnepélyével ellentétes látomás</a:t>
            </a:r>
          </a:p>
          <a:p>
            <a:pPr>
              <a:defRPr/>
            </a:pPr>
            <a:r>
              <a:rPr lang="hu-HU" sz="2400" dirty="0">
                <a:effectLst/>
              </a:rPr>
              <a:t>keretes szerkezet</a:t>
            </a:r>
          </a:p>
          <a:p>
            <a:pPr>
              <a:defRPr/>
            </a:pPr>
            <a:r>
              <a:rPr lang="hu-HU" sz="2400" dirty="0">
                <a:effectLst/>
              </a:rPr>
              <a:t>motívumok: híd (~ átmenet élet és halál között), éjfél (~ kísértetek órája), haláltánc (~ középkori műfaj)</a:t>
            </a:r>
          </a:p>
          <a:p>
            <a:pPr>
              <a:defRPr/>
            </a:pPr>
            <a:r>
              <a:rPr lang="hu-HU" sz="2400" dirty="0">
                <a:effectLst/>
              </a:rPr>
              <a:t>a vízből felbukkanó árnyak: különböző társadalmi rétegek megjelenése, a városi életforma áldozatai, a társadalom peremére szorult egyének → „megismétlik” az öngyilkosságot</a:t>
            </a:r>
          </a:p>
          <a:p>
            <a:pPr>
              <a:defRPr/>
            </a:pPr>
            <a:r>
              <a:rPr lang="hu-HU" sz="2400" dirty="0">
                <a:effectLst/>
              </a:rPr>
              <a:t>gyorsuló tempó, nyomasztó hangulat + keserű humor</a:t>
            </a:r>
          </a:p>
          <a:p>
            <a:pPr>
              <a:defRPr/>
            </a:pPr>
            <a:r>
              <a:rPr lang="hu-HU" sz="2400" dirty="0">
                <a:effectLst/>
              </a:rPr>
              <a:t>nagyváros elidegenítő hatása, a városi életforma haláltánca → feltartóztathatatlan, végzetszerű folyamat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2800" i="1" dirty="0"/>
              <a:t>Arany János balladáinak csoportosítása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685800" y="1844675"/>
          <a:ext cx="7764463" cy="260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2893">
                  <a:extLst>
                    <a:ext uri="{9D8B030D-6E8A-4147-A177-3AD203B41FA5}">
                      <a16:colId xmlns:a16="http://schemas.microsoft.com/office/drawing/2014/main" val="834637443"/>
                    </a:ext>
                  </a:extLst>
                </a:gridCol>
                <a:gridCol w="1552893">
                  <a:extLst>
                    <a:ext uri="{9D8B030D-6E8A-4147-A177-3AD203B41FA5}">
                      <a16:colId xmlns:a16="http://schemas.microsoft.com/office/drawing/2014/main" val="1674759038"/>
                    </a:ext>
                  </a:extLst>
                </a:gridCol>
                <a:gridCol w="1552893">
                  <a:extLst>
                    <a:ext uri="{9D8B030D-6E8A-4147-A177-3AD203B41FA5}">
                      <a16:colId xmlns:a16="http://schemas.microsoft.com/office/drawing/2014/main" val="2420426221"/>
                    </a:ext>
                  </a:extLst>
                </a:gridCol>
                <a:gridCol w="1552893">
                  <a:extLst>
                    <a:ext uri="{9D8B030D-6E8A-4147-A177-3AD203B41FA5}">
                      <a16:colId xmlns:a16="http://schemas.microsoft.com/office/drawing/2014/main" val="1474733824"/>
                    </a:ext>
                  </a:extLst>
                </a:gridCol>
                <a:gridCol w="1552893">
                  <a:extLst>
                    <a:ext uri="{9D8B030D-6E8A-4147-A177-3AD203B41FA5}">
                      <a16:colId xmlns:a16="http://schemas.microsoft.com/office/drawing/2014/main" val="567178532"/>
                    </a:ext>
                  </a:extLst>
                </a:gridCol>
              </a:tblGrid>
              <a:tr h="2959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Nagykőrösi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Őszikék-ciklus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63392"/>
                  </a:ext>
                </a:extLst>
              </a:tr>
              <a:tr h="29590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dirty="0">
                          <a:effectLst/>
                        </a:rPr>
                        <a:t>Egyszólamú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dirty="0">
                          <a:effectLst/>
                        </a:rPr>
                        <a:t>Többszólamú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dirty="0">
                          <a:effectLst/>
                        </a:rPr>
                        <a:t>Egyszólamú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dirty="0">
                          <a:effectLst/>
                        </a:rPr>
                        <a:t>Többszólamú</a:t>
                      </a:r>
                      <a:endParaRPr lang="hu-H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1323762"/>
                  </a:ext>
                </a:extLst>
              </a:tr>
              <a:tr h="70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Történelmi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Rozgonyiné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Zách Klára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walesi bárdok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V. László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Szondi két apródja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163147"/>
                  </a:ext>
                </a:extLst>
              </a:tr>
              <a:tr h="295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Népies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Ágnes asszony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Vörös Rébék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Tengeri-hántás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87767"/>
                  </a:ext>
                </a:extLst>
              </a:tr>
              <a:tr h="712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Romantikus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ihletésű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Bor vitéz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Éjféli párbaj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Tetemre hívás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A kép-mutogató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075673"/>
                  </a:ext>
                </a:extLst>
              </a:tr>
              <a:tr h="295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Nagyvárosi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Híd-avatás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48258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DA903C2-1BE8-4BD8-BFD5-B1C62E94C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(1860) Pestre költözik: a Kisfaludy Társaság igazgatója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folyóiratokat indít (</a:t>
            </a:r>
            <a:r>
              <a:rPr lang="hu-HU" altLang="hu-HU" sz="2400" i="1" dirty="0">
                <a:cs typeface="Arial" panose="020B0604020202020204" pitchFamily="34" charset="0"/>
              </a:rPr>
              <a:t>Szépirodalmi Figyelő</a:t>
            </a:r>
            <a:r>
              <a:rPr lang="hu-HU" altLang="hu-HU" sz="2400" dirty="0">
                <a:cs typeface="Arial" panose="020B0604020202020204" pitchFamily="34" charset="0"/>
              </a:rPr>
              <a:t>, </a:t>
            </a:r>
            <a:r>
              <a:rPr lang="hu-HU" altLang="hu-HU" sz="2400" i="1" dirty="0">
                <a:cs typeface="Arial" panose="020B0604020202020204" pitchFamily="34" charset="0"/>
              </a:rPr>
              <a:t>Koszorú</a:t>
            </a:r>
            <a:r>
              <a:rPr lang="hu-HU" altLang="hu-HU" sz="2400" dirty="0">
                <a:cs typeface="Arial" panose="020B0604020202020204" pitchFamily="34" charset="0"/>
              </a:rPr>
              <a:t>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(1865) az Akadémia titkára, majd főtitkára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Juliska lánya halála utána hosszú időre elhallgat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egyre többet betegeskedik, keveset ír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(1877) </a:t>
            </a:r>
            <a:r>
              <a:rPr lang="hu-HU" altLang="hu-HU" sz="2400" i="1" dirty="0">
                <a:cs typeface="Arial" panose="020B0604020202020204" pitchFamily="34" charset="0"/>
              </a:rPr>
              <a:t>Őszikék</a:t>
            </a:r>
            <a:r>
              <a:rPr lang="hu-HU" altLang="hu-HU" sz="2400" dirty="0">
                <a:cs typeface="Arial" panose="020B0604020202020204" pitchFamily="34" charset="0"/>
              </a:rPr>
              <a:t> ciklus (Margitsziget)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>
                <a:cs typeface="Arial" panose="020B0604020202020204" pitchFamily="34" charset="0"/>
                <a:hlinkClick r:id="rId2"/>
              </a:rPr>
              <a:t>https://www.youtube.com/watch?v=V5KdzRlP8J8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(1:00 – 2:20)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>
                <a:cs typeface="Arial" panose="020B0604020202020204" pitchFamily="34" charset="0"/>
                <a:hlinkClick r:id="rId3"/>
              </a:rPr>
              <a:t>https://www.youtube.com/watch?v=CC6G712k8sA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(6:30 – 9:00, 18:00 – 24:20)</a:t>
            </a: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>
                <a:cs typeface="Arial" panose="020B0604020202020204" pitchFamily="34" charset="0"/>
                <a:hlinkClick r:id="rId4"/>
              </a:rPr>
              <a:t>https://www.youtube.com/watch?v=Bcc59zdqJJY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marL="36900" indent="0" eaLnBrk="1" fontAlgn="auto" hangingPunct="1">
              <a:buFont typeface="Wingdings 2" panose="05020102010507070707" pitchFamily="18" charset="2"/>
              <a:buNone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(6:30 – 24:45)</a:t>
            </a:r>
          </a:p>
          <a:p>
            <a:pPr indent="-306000" eaLnBrk="1" fontAlgn="auto" hangingPunct="1">
              <a:buFont typeface="Wingdings 2" charset="2"/>
              <a:buNone/>
              <a:defRPr/>
            </a:pPr>
            <a:endParaRPr lang="hu-HU" altLang="hu-HU" dirty="0">
              <a:cs typeface="Arial" panose="020B0604020202020204" pitchFamily="34" charset="0"/>
            </a:endParaRPr>
          </a:p>
          <a:p>
            <a:pPr indent="-306000" eaLnBrk="1" fontAlgn="auto" hangingPunct="1">
              <a:buFont typeface="Wingdings 2" charset="2"/>
              <a:buChar char=""/>
              <a:defRPr/>
            </a:pPr>
            <a:endParaRPr lang="hu-HU" altLang="hu-HU" dirty="0">
              <a:cs typeface="Arial" panose="020B0604020202020204" pitchFamily="34" charset="0"/>
            </a:endParaRP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endParaRPr lang="hu-HU" altLang="hu-HU" dirty="0">
              <a:cs typeface="Arial" panose="020B0604020202020204" pitchFamily="34" charset="0"/>
            </a:endParaRP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endParaRPr lang="hu-HU" altLang="hu-HU" dirty="0">
              <a:cs typeface="Arial" panose="020B0604020202020204" pitchFamily="34" charset="0"/>
            </a:endParaRP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endParaRPr lang="hu-HU" altLang="hu-HU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1F8F62-6AC7-451D-9583-B48151FF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hu-HU" altLang="hu-HU" sz="3200" b="1" dirty="0">
                <a:latin typeface="Bookman Old Style" panose="02050604050505020204" pitchFamily="18" charset="0"/>
              </a:rPr>
              <a:t>C) Arany lírája – 50-es évek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8CC127-DFE9-4903-9D45-7F0DFD2B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1849 előtt: allegorikus, retorikus, tanító szándékú, életképszerű lírai alkotások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1849 után: a lírai műnem előtérbe kerülése</a:t>
            </a:r>
          </a:p>
          <a:p>
            <a:pPr lvl="1"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elégikus hangnem válik uralkodóvá</a:t>
            </a:r>
          </a:p>
          <a:p>
            <a:pPr lvl="1"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kiszolgáltatottság, veszélyeztetettség, reményvesztettség, költészet hiábavalósága</a:t>
            </a:r>
          </a:p>
          <a:p>
            <a:pPr lvl="1"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400" dirty="0">
                <a:cs typeface="Arial" panose="020B0604020202020204" pitchFamily="34" charset="0"/>
              </a:rPr>
              <a:t>eszmények 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valóság</a:t>
            </a:r>
            <a:r>
              <a:rPr lang="hu-HU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23526F-2C61-4909-A6C8-FA10E7C6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6672"/>
            <a:ext cx="7764463" cy="1102891"/>
          </a:xfrm>
        </p:spPr>
        <p:txBody>
          <a:bodyPr/>
          <a:lstStyle/>
          <a:p>
            <a:pPr algn="l">
              <a:defRPr/>
            </a:pPr>
            <a:r>
              <a:rPr lang="hu-HU" sz="3200" b="1" dirty="0">
                <a:solidFill>
                  <a:schemeClr val="tx1"/>
                </a:solidFill>
                <a:latin typeface="Bookman Old Style" pitchFamily="18" charset="0"/>
              </a:rPr>
              <a:t>Az 50-es évek lírája</a:t>
            </a:r>
            <a:br>
              <a:rPr lang="hu-HU" altLang="hu-HU" sz="3200" b="1" i="1" dirty="0"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hu-HU" altLang="hu-HU" sz="3200" b="1" i="1" dirty="0" err="1">
                <a:latin typeface="Bookman Old Style" panose="02050604050505020204" pitchFamily="18" charset="0"/>
                <a:cs typeface="Arial" panose="020B0604020202020204" pitchFamily="34" charset="0"/>
              </a:rPr>
              <a:t>Letészem</a:t>
            </a:r>
            <a:r>
              <a:rPr lang="hu-HU" altLang="hu-HU" sz="3200" b="1" i="1" dirty="0">
                <a:latin typeface="Bookman Old Style" panose="02050604050505020204" pitchFamily="18" charset="0"/>
                <a:cs typeface="Arial" panose="020B0604020202020204" pitchFamily="34" charset="0"/>
              </a:rPr>
              <a:t> a lantot</a:t>
            </a:r>
            <a:r>
              <a:rPr lang="hu-HU" altLang="hu-HU" sz="3200" dirty="0">
                <a:latin typeface="Bookman Old Style" panose="02050604050505020204" pitchFamily="18" charset="0"/>
                <a:cs typeface="Arial" panose="020B0604020202020204" pitchFamily="34" charset="0"/>
              </a:rPr>
              <a:t> (1850)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18D656-A6BF-4F13-B018-22035630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1963"/>
            <a:ext cx="7764463" cy="493739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hu-HU" sz="2800" dirty="0"/>
              <a:t>cím ~ költői én elhallgatása (lant - költészettoposz)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„</a:t>
            </a:r>
            <a:r>
              <a:rPr lang="hu-HU" altLang="hu-HU" sz="2800" dirty="0" err="1">
                <a:cs typeface="Arial" panose="020B0604020202020204" pitchFamily="34" charset="0"/>
              </a:rPr>
              <a:t>elégiko</a:t>
            </a:r>
            <a:r>
              <a:rPr lang="hu-HU" altLang="hu-HU" sz="2800" dirty="0">
                <a:cs typeface="Arial" panose="020B0604020202020204" pitchFamily="34" charset="0"/>
              </a:rPr>
              <a:t>-óda” (→ kettős hangnem)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sz="2800" dirty="0">
                <a:effectLst/>
              </a:rPr>
              <a:t>keretes szerkezet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érték- és időszembesítés:</a:t>
            </a:r>
          </a:p>
          <a:p>
            <a:pPr indent="-306000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	(1. vsz.) jelen kilátástalansága (elégikus)</a:t>
            </a:r>
          </a:p>
          <a:p>
            <a:pPr indent="-306000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	(2-5. vsz.) múlt bizakodása (ódai)</a:t>
            </a:r>
          </a:p>
          <a:p>
            <a:pPr indent="-306000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	(6-7. vsz.) jelen kilátástalansága (elégikus)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sz="2800" dirty="0">
                <a:effectLst/>
              </a:rPr>
              <a:t>refrén: keserű sóhaj → lelki öregség, kiüresedés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sz="2800" dirty="0">
                <a:effectLst/>
              </a:rPr>
              <a:t>költészet elhallgatásának szükségszerűsége, a Petőfi-féle közösségi költőszerep </a:t>
            </a:r>
            <a:r>
              <a:rPr lang="hu-HU" sz="2800" dirty="0" err="1">
                <a:effectLst/>
              </a:rPr>
              <a:t>folytathatatlansága</a:t>
            </a:r>
            <a:r>
              <a:rPr lang="hu-HU" sz="2800" dirty="0">
                <a:effectLst/>
              </a:rPr>
              <a:t> 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egy vers, amely a versírás befejezéséről szól</a:t>
            </a:r>
            <a:endParaRPr lang="hu-HU" sz="2800" dirty="0"/>
          </a:p>
          <a:p>
            <a:pPr>
              <a:defRPr/>
            </a:pPr>
            <a:endParaRPr lang="hu-HU" sz="2600" dirty="0"/>
          </a:p>
          <a:p>
            <a:pPr>
              <a:defRPr/>
            </a:pPr>
            <a:endParaRPr lang="hu-HU" sz="2600" dirty="0"/>
          </a:p>
          <a:p>
            <a:pPr>
              <a:defRPr/>
            </a:pPr>
            <a:endParaRPr lang="hu-HU" sz="2600" dirty="0"/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E7560-1AB8-41FF-AEFF-E6948596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9"/>
            <a:ext cx="7764463" cy="936104"/>
          </a:xfrm>
        </p:spPr>
        <p:txBody>
          <a:bodyPr/>
          <a:lstStyle/>
          <a:p>
            <a:pPr algn="l">
              <a:defRPr/>
            </a:pPr>
            <a:r>
              <a:rPr lang="hu-HU" altLang="hu-HU" sz="3200" b="1" i="1" dirty="0">
                <a:latin typeface="Bookman Old Style" panose="02050604050505020204" pitchFamily="18" charset="0"/>
              </a:rPr>
              <a:t>Ősszel</a:t>
            </a:r>
            <a:r>
              <a:rPr lang="hu-HU" altLang="hu-HU" sz="3200" dirty="0">
                <a:latin typeface="Bookman Old Style" panose="02050604050505020204" pitchFamily="18" charset="0"/>
              </a:rPr>
              <a:t> (1850)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575D7D-57CD-459D-A756-165AACA35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6753"/>
            <a:ext cx="7764463" cy="5472607"/>
          </a:xfrm>
        </p:spPr>
        <p:txBody>
          <a:bodyPr>
            <a:noAutofit/>
          </a:bodyPr>
          <a:lstStyle/>
          <a:p>
            <a:pPr indent="-306000" eaLnBrk="1" fontAlgn="auto" hangingPunct="1">
              <a:spcAft>
                <a:spcPts val="0"/>
              </a:spcAft>
              <a:buFont typeface="Wingdings 2" charset="2"/>
              <a:buChar char=""/>
              <a:defRPr/>
            </a:pPr>
            <a:r>
              <a:rPr lang="hu-HU" altLang="hu-HU" sz="2600" dirty="0" err="1"/>
              <a:t>elégiko</a:t>
            </a:r>
            <a:r>
              <a:rPr lang="hu-HU" altLang="hu-HU" sz="2600" dirty="0"/>
              <a:t>-óda</a:t>
            </a:r>
          </a:p>
          <a:p>
            <a:pPr indent="-306000" eaLnBrk="1" fontAlgn="auto" hangingPunct="1">
              <a:spcAft>
                <a:spcPts val="0"/>
              </a:spcAft>
              <a:buFont typeface="Wingdings 2" charset="2"/>
              <a:buChar char=""/>
              <a:defRPr/>
            </a:pPr>
            <a:r>
              <a:rPr lang="hu-HU" altLang="hu-HU" sz="2600" dirty="0"/>
              <a:t>két korszak, két világkép, két lélekállapot szembeállítása:</a:t>
            </a:r>
          </a:p>
          <a:p>
            <a:pPr marL="413138" lvl="1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hu-HU" altLang="hu-HU" sz="2400" dirty="0"/>
              <a:t>		Osszián 		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</a:t>
            </a:r>
            <a:r>
              <a:rPr lang="hu-HU" altLang="hu-HU" sz="2400" dirty="0"/>
              <a:t>		Homérosz</a:t>
            </a:r>
          </a:p>
          <a:p>
            <a:pPr indent="-306000" eaLnBrk="1" fontAlgn="auto" hangingPunct="1">
              <a:spcAft>
                <a:spcPts val="0"/>
              </a:spcAft>
              <a:buFont typeface="Wingdings 2" charset="2"/>
              <a:buChar char=""/>
              <a:defRPr/>
            </a:pPr>
            <a:r>
              <a:rPr lang="hu-HU" altLang="hu-HU" sz="2600" dirty="0"/>
              <a:t>refrén szerepe: az ossziáni világgal, költészettel való azonosulás </a:t>
            </a:r>
          </a:p>
          <a:p>
            <a:pPr indent="-306000" eaLnBrk="1" fontAlgn="auto" hangingPunct="1">
              <a:spcAft>
                <a:spcPts val="0"/>
              </a:spcAft>
              <a:buFont typeface="Wingdings 2" charset="2"/>
              <a:buChar char=""/>
              <a:defRPr/>
            </a:pPr>
            <a:r>
              <a:rPr lang="hu-HU" altLang="hu-HU" sz="2600" dirty="0"/>
              <a:t>a kelta és a magyar nép tragikus sorsának párhuzama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a költészet értelmetlensége (~ </a:t>
            </a:r>
            <a:r>
              <a:rPr lang="hu-HU" altLang="hu-HU" sz="2600" i="1" dirty="0" err="1"/>
              <a:t>Letészem</a:t>
            </a:r>
            <a:r>
              <a:rPr lang="hu-HU" altLang="hu-HU" sz="2600" i="1" dirty="0"/>
              <a:t> a lantot</a:t>
            </a:r>
            <a:r>
              <a:rPr lang="hu-HU" altLang="hu-HU" sz="2600" dirty="0"/>
              <a:t>)</a:t>
            </a:r>
            <a:endParaRPr lang="hu-HU" sz="2600"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B1FF43-2434-471D-9F56-7A144940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1"/>
            <a:ext cx="7764463" cy="1008112"/>
          </a:xfrm>
        </p:spPr>
        <p:txBody>
          <a:bodyPr/>
          <a:lstStyle/>
          <a:p>
            <a:pPr algn="l">
              <a:defRPr/>
            </a:pPr>
            <a:r>
              <a:rPr lang="hu-HU" altLang="hu-HU" sz="3200" b="1" i="1" dirty="0">
                <a:latin typeface="Bookman Old Style" panose="02050604050505020204" pitchFamily="18" charset="0"/>
              </a:rPr>
              <a:t>Kertben</a:t>
            </a:r>
            <a:r>
              <a:rPr lang="hu-HU" altLang="hu-HU" sz="3200" dirty="0">
                <a:latin typeface="Bookman Old Style" panose="02050604050505020204" pitchFamily="18" charset="0"/>
              </a:rPr>
              <a:t> (1851)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BEE763-3E6A-4546-9361-9EF7DBE3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7"/>
            <a:ext cx="7764463" cy="5040560"/>
          </a:xfrm>
        </p:spPr>
        <p:txBody>
          <a:bodyPr>
            <a:normAutofit fontScale="92500" lnSpcReduction="10000"/>
          </a:bodyPr>
          <a:lstStyle/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/>
              <a:t>elégikus hangulat, némi iróniával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/>
              <a:t>E/1. sz. megszólalás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/>
              <a:t>(2-4. vsz.) „életkép” a szomszédból (halottat temetnek)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/>
              <a:t>(5-7. vsz.) általános következtetés: az emberi önzés, érzéketlenség, a részvét hiánya, a világ közönye, elidegenedés</a:t>
            </a:r>
          </a:p>
          <a:p>
            <a:pPr indent="-306000"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► egyedi, konkrét → általános, elvont elmélkedés</a:t>
            </a:r>
          </a:p>
          <a:p>
            <a:pPr indent="-306000" eaLnBrk="1" fontAlgn="auto" hangingPunct="1">
              <a:lnSpc>
                <a:spcPct val="80000"/>
              </a:lnSpc>
              <a:buFont typeface="Wingdings 2" charset="2"/>
              <a:buChar char=""/>
              <a:defRPr/>
            </a:pPr>
            <a:r>
              <a:rPr lang="hu-HU" altLang="hu-HU" sz="2800" dirty="0"/>
              <a:t>metaforák:</a:t>
            </a:r>
          </a:p>
          <a:p>
            <a:pPr marL="36900" indent="0" eaLnBrk="1" fontAlgn="auto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600" dirty="0"/>
              <a:t>	- táncterem = élet (állandó körforgás, tülekedés)</a:t>
            </a:r>
          </a:p>
          <a:p>
            <a:pPr marL="36900" indent="0" eaLnBrk="1" fontAlgn="auto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600" dirty="0"/>
              <a:t> 	- </a:t>
            </a:r>
            <a:r>
              <a:rPr lang="hu-HU" altLang="hu-HU" sz="2600" dirty="0" err="1"/>
              <a:t>falékony</a:t>
            </a:r>
            <a:r>
              <a:rPr lang="hu-HU" altLang="hu-HU" sz="2600" dirty="0"/>
              <a:t> húsdarab, hernyó = ember</a:t>
            </a:r>
          </a:p>
          <a:p>
            <a:pPr marL="36900" indent="0" eaLnBrk="1" fontAlgn="auto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600" dirty="0"/>
              <a:t>	- kert = az egyén elszigeteltsége, magánya / a világ</a:t>
            </a:r>
          </a:p>
          <a:p>
            <a:pPr marL="36900" indent="0" eaLnBrk="1" fontAlgn="auto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hu-HU" altLang="hu-HU" sz="2600" dirty="0"/>
              <a:t>	- kertész = lírai én / halál</a:t>
            </a:r>
            <a:endParaRPr lang="hu-HU" dirty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34F7595-FE19-4800-8C60-0C9E01A0C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>
                <a:latin typeface="Bookman Old Style" panose="02050604050505020204" pitchFamily="18" charset="0"/>
                <a:ea typeface="+mj-ea"/>
              </a:rPr>
              <a:t>Visszatekintés</a:t>
            </a:r>
            <a:r>
              <a:rPr lang="hu-HU" altLang="hu-HU" sz="3200" dirty="0">
                <a:effectLst/>
                <a:latin typeface="Bookman Old Style" panose="02050604050505020204" pitchFamily="18" charset="0"/>
                <a:ea typeface="+mj-ea"/>
              </a:rPr>
              <a:t> (1852)</a:t>
            </a:r>
            <a:endParaRPr lang="hu-HU" altLang="hu-HU" sz="3200" b="1" i="1" dirty="0">
              <a:latin typeface="Bookman Old Style" panose="02050604050505020204" pitchFamily="18" charset="0"/>
              <a:ea typeface="+mj-ea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26BEE1-683E-41F4-8E93-B876475A2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807"/>
            <a:ext cx="8229600" cy="4823817"/>
          </a:xfrm>
        </p:spPr>
        <p:txBody>
          <a:bodyPr/>
          <a:lstStyle/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elégia, létösszegzés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35 éves, de már számvetést készít: kudarcokkal teli élet, elszalasztott lehetőségek, beteljesületlen álmok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ellentétek </a:t>
            </a:r>
            <a:r>
              <a:rPr lang="hu-HU" altLang="hu-HU" sz="2400" dirty="0"/>
              <a:t>(nevetni </a:t>
            </a:r>
            <a:r>
              <a:rPr lang="hu-HU" altLang="hu-HU" sz="2400" dirty="0">
                <a:cs typeface="Arial" panose="020B0604020202020204" pitchFamily="34" charset="0"/>
              </a:rPr>
              <a:t>↔</a:t>
            </a:r>
            <a:r>
              <a:rPr lang="hu-HU" altLang="hu-HU" sz="2400" dirty="0"/>
              <a:t> sírni, boldogságot keresni </a:t>
            </a:r>
            <a:r>
              <a:rPr lang="hu-HU" altLang="hu-HU" sz="2400" dirty="0">
                <a:cs typeface="Arial" panose="020B0604020202020204" pitchFamily="34" charset="0"/>
              </a:rPr>
              <a:t>↔ kerülni, függetlenség ↔ lánc, álom ↔ valóság élet ↔ halál)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>
                <a:cs typeface="Arial" panose="020B0604020202020204" pitchFamily="34" charset="0"/>
              </a:rPr>
              <a:t>önirónia, önvád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>
                <a:cs typeface="Arial" panose="020B0604020202020204" pitchFamily="34" charset="0"/>
              </a:rPr>
              <a:t>zárlat: a szerelem és szeretet, a családi boldogság mint egyetlen vigasz</a:t>
            </a:r>
            <a:endParaRPr lang="hu-HU" altLang="hu-HU" sz="2600"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F0503DC-34C1-4735-AFF7-71F456C71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>
                <a:latin typeface="Bookman Old Style" panose="02050604050505020204" pitchFamily="18" charset="0"/>
                <a:ea typeface="+mj-ea"/>
              </a:rPr>
              <a:t>A lejtőn</a:t>
            </a:r>
            <a:r>
              <a:rPr lang="hu-HU" altLang="hu-HU" sz="3200" dirty="0">
                <a:latin typeface="Bookman Old Style" panose="02050604050505020204" pitchFamily="18" charset="0"/>
                <a:ea typeface="+mj-ea"/>
              </a:rPr>
              <a:t> (1857)</a:t>
            </a:r>
            <a:endParaRPr lang="hu-HU" altLang="hu-HU" sz="3200" b="1" i="1" dirty="0">
              <a:latin typeface="Bookman Old Style" panose="02050604050505020204" pitchFamily="18" charset="0"/>
              <a:ea typeface="+mj-ea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9D4F5CB-D9F6-48F3-BAD3-B393B5881C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1732450"/>
            <a:ext cx="7765322" cy="4058751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dalszerű elégia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idő- és értékszembesítés:</a:t>
            </a:r>
          </a:p>
          <a:p>
            <a:pPr marL="720000" lvl="1" indent="-270000" eaLnBrk="1" fontAlgn="auto" hangingPunct="1">
              <a:buFontTx/>
              <a:buNone/>
              <a:defRPr/>
            </a:pPr>
            <a:r>
              <a:rPr lang="hu-HU" altLang="hu-HU" sz="2600" dirty="0"/>
              <a:t>	megszépülő múlt </a:t>
            </a:r>
            <a:r>
              <a:rPr lang="hu-HU" altLang="hu-HU" sz="2600" dirty="0">
                <a:cs typeface="Arial" panose="020B0604020202020204" pitchFamily="34" charset="0"/>
              </a:rPr>
              <a:t>↔ 	sötét jelen</a:t>
            </a:r>
          </a:p>
          <a:p>
            <a:pPr marL="720000" lvl="1" indent="-270000" eaLnBrk="1" fontAlgn="auto" hangingPunct="1">
              <a:buFontTx/>
              <a:buNone/>
              <a:defRPr/>
            </a:pPr>
            <a:r>
              <a:rPr lang="hu-HU" altLang="hu-HU" sz="2600" dirty="0">
                <a:cs typeface="Arial" panose="020B0604020202020204" pitchFamily="34" charset="0"/>
              </a:rPr>
              <a:t>	jövőbe vetett hit	 	„néma kétség”</a:t>
            </a:r>
          </a:p>
          <a:p>
            <a:pPr marL="720000" lvl="1" indent="-270000" eaLnBrk="1" fontAlgn="auto" hangingPunct="1">
              <a:buFontTx/>
              <a:buNone/>
              <a:defRPr/>
            </a:pPr>
            <a:r>
              <a:rPr lang="hu-HU" altLang="hu-HU" sz="2600" dirty="0">
                <a:cs typeface="Arial" panose="020B0604020202020204" pitchFamily="34" charset="0"/>
              </a:rPr>
              <a:t>	magasba tör			lejtős út</a:t>
            </a:r>
            <a:endParaRPr lang="hu-HU" altLang="hu-HU" sz="2600" dirty="0"/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a végén nincs feloldás: visszafordíthatatlan hanyatlás, kilátástalan helyzet, halál közelsége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64463" cy="792088"/>
          </a:xfrm>
        </p:spPr>
        <p:txBody>
          <a:bodyPr/>
          <a:lstStyle/>
          <a:p>
            <a:pPr algn="l">
              <a:defRPr/>
            </a:pPr>
            <a:r>
              <a:rPr lang="hu-HU" sz="3200" b="1" i="1" dirty="0">
                <a:latin typeface="Bookman Old Style" panose="02050604050505020204" pitchFamily="18" charset="0"/>
              </a:rPr>
              <a:t>Az örök zsidó</a:t>
            </a:r>
            <a:r>
              <a:rPr lang="hu-HU" sz="3200" dirty="0">
                <a:latin typeface="Bookman Old Style" panose="02050604050505020204" pitchFamily="18" charset="0"/>
              </a:rPr>
              <a:t> (1860)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268760"/>
            <a:ext cx="7764463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a nagykőrösi korszak záródarabja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E/1. sz. monológ: szerepvers, vallomás, létértelmezés (elégia és ballada ötvözete)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mondai háttér: </a:t>
            </a:r>
            <a:r>
              <a:rPr lang="hu-HU" sz="2200" dirty="0">
                <a:effectLst/>
              </a:rPr>
              <a:t>1. </a:t>
            </a:r>
            <a:r>
              <a:rPr lang="hu-HU" sz="2200" dirty="0" err="1">
                <a:effectLst/>
              </a:rPr>
              <a:t>Ahasvérus</a:t>
            </a:r>
            <a:r>
              <a:rPr lang="hu-HU" sz="2200" dirty="0">
                <a:effectLst/>
              </a:rPr>
              <a:t>, a „bolygó zsidó” legendája;  2. Tantalosz mítosz</a:t>
            </a:r>
            <a:r>
              <a:rPr lang="hu-HU" sz="2400" dirty="0">
                <a:effectLst/>
              </a:rPr>
              <a:t>a → közös motívum: örök bűnhődés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szerkezet: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felütés: alaphelyzet (a vers ennek részletes kibontása)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(1-3. vsz.) fenyegetettség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(4-5. vsz.) kielégítetlen vágyak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(6-7. vsz.) elidegenedés, magány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(8-10. vsz.) céltalanság ↔ természeti elemek rendeltetése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(11. vsz.) megnyugvás reménye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200" dirty="0">
                <a:effectLst/>
              </a:rPr>
              <a:t>zárlat: szerep „megfejtése”</a:t>
            </a:r>
            <a:endParaRPr lang="hu-HU" sz="2200" dirty="0"/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476672"/>
            <a:ext cx="7764463" cy="60486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ellentétek: pihenni ↔ tovább, lent ↔ fent, jelen ↔ jövő, álom ↔ felébredés, látszat ↔ valóság, arany ↔ hamu, magány ↔ tömeg, céltalanság ↔ célhoz rendeltség, átok ↔ irgalom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refrén szerepe: véget nem érő, monoton vándorlás érzékeltetése, továbbhaladás kényszere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további motívumok: bárd (Damoklész kardja), kígyó (bűnbeesés), természeti képek (délibáb, üstökös, kő, folyam, vihar, levél, ördögszekér)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kevert hangnem: elégikus, panaszos, zaklatott, ironikus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városi-polgári életérzés megfogalmazása (arctalan tömeg, idegenség, otthontalanság) / művész életérzése (az önkifejezés, az alkotás örök és kielégítetlen vágya hajtja)</a:t>
            </a:r>
          </a:p>
          <a:p>
            <a:pPr>
              <a:spcBef>
                <a:spcPts val="0"/>
              </a:spcBef>
              <a:defRPr/>
            </a:pPr>
            <a:r>
              <a:rPr lang="hu-HU" sz="2400" dirty="0">
                <a:effectLst/>
              </a:rPr>
              <a:t>versforma: felező nyolcas + jambikus lejtés</a:t>
            </a:r>
            <a:endParaRPr lang="hu-HU" sz="2400" dirty="0"/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DDB1C6A-A883-4C82-B31F-1591E7A85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600" b="1">
                <a:latin typeface="Bookman Old Style" panose="02050604050505020204" pitchFamily="18" charset="0"/>
                <a:ea typeface="+mj-ea"/>
              </a:rPr>
              <a:t>Az </a:t>
            </a:r>
            <a:r>
              <a:rPr lang="hu-HU" altLang="hu-HU" sz="3600" b="1" i="1">
                <a:latin typeface="Bookman Old Style" panose="02050604050505020204" pitchFamily="18" charset="0"/>
                <a:ea typeface="+mj-ea"/>
              </a:rPr>
              <a:t>Őszikék</a:t>
            </a:r>
            <a:r>
              <a:rPr lang="hu-HU" altLang="hu-HU" sz="3600" b="1">
                <a:latin typeface="Bookman Old Style" panose="02050604050505020204" pitchFamily="18" charset="0"/>
                <a:ea typeface="+mj-ea"/>
              </a:rPr>
              <a:t> lírája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6C64055-A6CF-401F-84F3-FFB32221D5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1732450"/>
            <a:ext cx="7765322" cy="4515950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Gyulai Páltól kapott „kapcsos könyv”, Margitsziget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hosszú hallgatás után ír újra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személyes, őszinte versek (eredetileg nem nyilvánosságnak szánja)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létösszegző szándék (korábbi műveivel való „párbeszéd”)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kevert hangnem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műfajok: </a:t>
            </a:r>
            <a:r>
              <a:rPr lang="hu-HU" altLang="hu-HU" sz="2600" dirty="0" err="1"/>
              <a:t>elegico</a:t>
            </a:r>
            <a:r>
              <a:rPr lang="hu-HU" altLang="hu-HU" sz="2600" dirty="0"/>
              <a:t>-ódák, elégikus dalok, életképek, balladák 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78ED077-53D2-4247-A22B-A543D529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588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 err="1">
                <a:latin typeface="Bookman Old Style" panose="02050604050505020204" pitchFamily="18" charset="0"/>
                <a:ea typeface="+mj-ea"/>
              </a:rPr>
              <a:t>Epilogus</a:t>
            </a:r>
            <a:r>
              <a:rPr lang="hu-HU" altLang="hu-HU" sz="3200" dirty="0">
                <a:latin typeface="Bookman Old Style" panose="02050604050505020204" pitchFamily="18" charset="0"/>
                <a:ea typeface="+mj-ea"/>
              </a:rPr>
              <a:t> (1877)</a:t>
            </a:r>
            <a:endParaRPr lang="hu-HU" altLang="hu-HU" sz="3200" b="1" i="1" dirty="0">
              <a:latin typeface="Bookman Old Style" panose="02050604050505020204" pitchFamily="18" charset="0"/>
              <a:ea typeface="+mj-ea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E3BCA2A-0D05-4033-B897-2E91C97235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6120606"/>
          </a:xfrm>
        </p:spPr>
        <p:txBody>
          <a:bodyPr/>
          <a:lstStyle/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cím ~ létösszegzés, lírai önarckép, ars poetica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dalforma (felező nyolcasok, de minden 3. sor csonka </a:t>
            </a:r>
            <a:r>
              <a:rPr lang="hu-HU" altLang="hu-HU" sz="2600" dirty="0">
                <a:cs typeface="Arial" panose="020B0604020202020204" pitchFamily="34" charset="0"/>
              </a:rPr>
              <a:t>→ feszültség</a:t>
            </a:r>
            <a:r>
              <a:rPr lang="hu-HU" altLang="hu-HU" sz="2600" dirty="0"/>
              <a:t>)</a:t>
            </a: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3 szerkezeti egység:</a:t>
            </a:r>
          </a:p>
          <a:p>
            <a:pPr marL="720000" lvl="1" indent="-270000" eaLnBrk="1" fontAlgn="auto" hangingPunct="1">
              <a:lnSpc>
                <a:spcPct val="90000"/>
              </a:lnSpc>
              <a:buFont typeface="Wingdings 2" charset="2"/>
              <a:buChar char=""/>
              <a:defRPr/>
            </a:pPr>
            <a:r>
              <a:rPr lang="hu-HU" altLang="hu-HU" sz="2400" dirty="0"/>
              <a:t>(1-5. vsz.) múlt, élet ~ út allegória (sztoikus nyugalom, beletörődés, megelégedés)</a:t>
            </a:r>
          </a:p>
          <a:p>
            <a:pPr marL="720000" lvl="1" indent="-270000" eaLnBrk="1" fontAlgn="auto" hangingPunct="1">
              <a:lnSpc>
                <a:spcPct val="90000"/>
              </a:lnSpc>
              <a:buFont typeface="Wingdings 2" charset="2"/>
              <a:buChar char=""/>
              <a:defRPr/>
            </a:pPr>
            <a:r>
              <a:rPr lang="hu-HU" altLang="hu-HU" sz="2400" dirty="0"/>
              <a:t>(6-10. vsz.) számvetés a jelenben (hiányérzet)</a:t>
            </a:r>
          </a:p>
          <a:p>
            <a:pPr marL="720000" lvl="1" indent="-270000" eaLnBrk="1" fontAlgn="auto" hangingPunct="1">
              <a:lnSpc>
                <a:spcPct val="90000"/>
              </a:lnSpc>
              <a:buFont typeface="Wingdings 2" charset="2"/>
              <a:buChar char=""/>
              <a:defRPr/>
            </a:pPr>
            <a:r>
              <a:rPr lang="hu-HU" altLang="hu-HU" sz="2400" dirty="0"/>
              <a:t>(11-15. vsz.) beteljesületlen (későn teljesülő) vágyak: független nyugalom, csendes fészek, munkás öregség </a:t>
            </a:r>
            <a:r>
              <a:rPr lang="hu-HU" altLang="hu-HU" sz="2400" dirty="0">
                <a:cs typeface="Arial" panose="020B0604020202020204" pitchFamily="34" charset="0"/>
              </a:rPr>
              <a:t>→ zárlat:</a:t>
            </a:r>
            <a:r>
              <a:rPr lang="hu-HU" altLang="hu-HU" sz="2400" dirty="0"/>
              <a:t> rab madár képe</a:t>
            </a:r>
            <a:endParaRPr lang="hu-HU" altLang="hu-HU" sz="2400" dirty="0">
              <a:cs typeface="Arial" panose="020B0604020202020204" pitchFamily="34" charset="0"/>
            </a:endParaRPr>
          </a:p>
          <a:p>
            <a:pPr indent="-306000" eaLnBrk="1" fontAlgn="auto" hangingPunct="1">
              <a:lnSpc>
                <a:spcPct val="90000"/>
              </a:lnSpc>
              <a:buFont typeface="Wingdings 2" charset="2"/>
              <a:buChar char=""/>
              <a:defRPr/>
            </a:pPr>
            <a:r>
              <a:rPr lang="hu-HU" altLang="hu-HU" sz="2600" dirty="0"/>
              <a:t>szóhasználat: társalgási fordulatok, modern szavak</a:t>
            </a:r>
          </a:p>
          <a:p>
            <a:pPr marL="720000" lvl="1" indent="-270000" eaLnBrk="1" fontAlgn="auto" hangingPunct="1">
              <a:lnSpc>
                <a:spcPct val="90000"/>
              </a:lnSpc>
              <a:buFontTx/>
              <a:buNone/>
              <a:defRPr/>
            </a:pPr>
            <a:endParaRPr lang="hu-HU" altLang="hu-HU" sz="24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uszadikszazad.hu/img/593/19900_az_arany_csa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549275"/>
            <a:ext cx="775335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DFDEC1D-8360-4F31-915E-9C59FC7823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339" y="369507"/>
            <a:ext cx="7765322" cy="9704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>
                <a:latin typeface="Bookman Old Style" panose="02050604050505020204" pitchFamily="18" charset="0"/>
                <a:ea typeface="+mj-ea"/>
              </a:rPr>
              <a:t>Mindvégig</a:t>
            </a:r>
            <a:r>
              <a:rPr lang="hu-HU" altLang="hu-HU" sz="3200" dirty="0">
                <a:latin typeface="Bookman Old Style" panose="02050604050505020204" pitchFamily="18" charset="0"/>
                <a:ea typeface="+mj-ea"/>
              </a:rPr>
              <a:t> (1877)</a:t>
            </a:r>
            <a:endParaRPr lang="hu-HU" altLang="hu-HU" sz="3200" b="1" i="1" dirty="0">
              <a:latin typeface="Bookman Old Style" panose="02050604050505020204" pitchFamily="18" charset="0"/>
              <a:ea typeface="+mj-ea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8DBC879-CEAB-450E-846B-43FD7E7E9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327922"/>
          </a:xfrm>
        </p:spPr>
        <p:txBody>
          <a:bodyPr>
            <a:normAutofit fontScale="92500" lnSpcReduction="20000"/>
          </a:bodyPr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/>
              <a:t>létösszegzés, ars poetica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 err="1"/>
              <a:t>önmegszólító</a:t>
            </a:r>
            <a:r>
              <a:rPr lang="hu-HU" altLang="hu-HU" sz="2800" dirty="0"/>
              <a:t>, önértelmező vers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/>
              <a:t>mindhalálig ragaszkodni kell a költészethez</a:t>
            </a:r>
          </a:p>
          <a:p>
            <a:pPr indent="-306000" eaLnBrk="1" fontAlgn="auto" hangingPunct="1">
              <a:buFontTx/>
              <a:buNone/>
              <a:defRPr/>
            </a:pPr>
            <a:r>
              <a:rPr lang="hu-HU" altLang="hu-HU" sz="2800" dirty="0"/>
              <a:t>	(</a:t>
            </a:r>
            <a:r>
              <a:rPr lang="hu-HU" altLang="hu-HU" sz="2800" dirty="0">
                <a:cs typeface="Arial" panose="020B0604020202020204" pitchFamily="34" charset="0"/>
              </a:rPr>
              <a:t>↔ </a:t>
            </a:r>
            <a:r>
              <a:rPr lang="hu-HU" altLang="hu-HU" sz="2800" i="1" dirty="0" err="1">
                <a:cs typeface="Arial" panose="020B0604020202020204" pitchFamily="34" charset="0"/>
              </a:rPr>
              <a:t>Letészem</a:t>
            </a:r>
            <a:r>
              <a:rPr lang="hu-HU" altLang="hu-HU" sz="2800" i="1" dirty="0">
                <a:cs typeface="Arial" panose="020B0604020202020204" pitchFamily="34" charset="0"/>
              </a:rPr>
              <a:t> a lantot</a:t>
            </a:r>
            <a:r>
              <a:rPr lang="hu-HU" altLang="hu-HU" sz="2800" dirty="0">
                <a:cs typeface="Arial" panose="020B0604020202020204" pitchFamily="34" charset="0"/>
              </a:rPr>
              <a:t>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sztoikus bölcsesség, belenyugvás a visszafordíthatatlan sorsba, felülemelkedés: az élet minden veszteség és töredékesség ellenére szép lehet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hangnemi kettősség: </a:t>
            </a:r>
            <a:r>
              <a:rPr lang="hu-HU" altLang="hu-HU" sz="2800" dirty="0" err="1">
                <a:cs typeface="Arial" panose="020B0604020202020204" pitchFamily="34" charset="0"/>
              </a:rPr>
              <a:t>elégikum</a:t>
            </a:r>
            <a:r>
              <a:rPr lang="hu-HU" altLang="hu-HU" sz="2800" dirty="0">
                <a:cs typeface="Arial" panose="020B0604020202020204" pitchFamily="34" charset="0"/>
              </a:rPr>
              <a:t> és derű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hagyományos lírai témák (bor, szerelem) hiánya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a költészet „hangköre más” (már nem közösségi líra) → tárgya a lélek belső világa (önkifejezés)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800" dirty="0">
                <a:cs typeface="Arial" panose="020B0604020202020204" pitchFamily="34" charset="0"/>
              </a:rPr>
              <a:t>közönség hiánya → a költő belső függetlensége</a:t>
            </a:r>
          </a:p>
          <a:p>
            <a:pPr indent="-306000" eaLnBrk="1" fontAlgn="auto" hangingPunct="1">
              <a:buFontTx/>
              <a:buNone/>
              <a:defRPr/>
            </a:pPr>
            <a:endParaRPr lang="hu-HU" altLang="hu-HU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A05679-E137-FEF7-EC44-DB3A3C83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1"/>
            <a:ext cx="7764463" cy="936103"/>
          </a:xfrm>
        </p:spPr>
        <p:txBody>
          <a:bodyPr>
            <a:normAutofit/>
          </a:bodyPr>
          <a:lstStyle/>
          <a:p>
            <a:pPr algn="l"/>
            <a:r>
              <a:rPr lang="hu-HU" sz="3200" b="1" i="1" dirty="0">
                <a:latin typeface="Bookman Old Style" panose="02050604050505020204" pitchFamily="18" charset="0"/>
              </a:rPr>
              <a:t>Kozmopolita költészet</a:t>
            </a:r>
            <a:r>
              <a:rPr lang="hu-HU" sz="3200" dirty="0">
                <a:latin typeface="Bookman Old Style" panose="02050604050505020204" pitchFamily="18" charset="0"/>
              </a:rPr>
              <a:t> (1877)</a:t>
            </a:r>
            <a:endParaRPr lang="hu-HU" sz="3200" b="1" i="1" dirty="0">
              <a:latin typeface="Bookman Old Style" panose="020506040505050202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626CD1-440C-FE4C-F8ED-B0B8C59C9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61"/>
            <a:ext cx="8278688" cy="525658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Honnan ered és mit jelent a címben szereplő kozmopolita szó?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 a költemény műfaja? Milyen a vers hangvétele?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Melyek a lírai én költői hitvallásának legfőbb vonásai?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költői hitvallást képviselhet a vers megszólítottja?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Tekinthető-e a lírai én hitvallása maradi, korlátolt, idegenellenes szemléletnek?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Tekinthető-e a megszólított (költő) hitvallása a nemzet megtagadásának, elárulásának?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Mennyiben kapcsolódik a mű kérdésfelvetése a Toldi estéjéhez?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9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Melyik korábbi versét idézi meg Arany az utolsó strófában?</a:t>
            </a:r>
            <a:endParaRPr lang="hu-HU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2624737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C210CF3-3638-4AE9-82E3-F72EC4DCC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altLang="hu-HU" sz="3200" b="1" i="1" dirty="0">
                <a:latin typeface="Bookman Old Style" panose="02050604050505020204" pitchFamily="18" charset="0"/>
                <a:ea typeface="+mj-ea"/>
              </a:rPr>
              <a:t>Sejtelem</a:t>
            </a:r>
            <a:r>
              <a:rPr lang="hu-HU" altLang="hu-HU" sz="3200" dirty="0">
                <a:latin typeface="Bookman Old Style" panose="02050604050505020204" pitchFamily="18" charset="0"/>
                <a:ea typeface="+mj-ea"/>
              </a:rPr>
              <a:t> (1882)</a:t>
            </a:r>
            <a:endParaRPr lang="hu-HU" altLang="hu-HU" sz="3200" b="1" i="1" dirty="0">
              <a:latin typeface="Bookman Old Style" panose="02050604050505020204" pitchFamily="18" charset="0"/>
              <a:ea typeface="+mj-ea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30E189B-9CD6-4502-B97A-0ACE89C64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1732450"/>
            <a:ext cx="7765322" cy="4058751"/>
          </a:xfrm>
        </p:spPr>
        <p:txBody>
          <a:bodyPr/>
          <a:lstStyle/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 dirty="0"/>
              <a:t>utolsó verse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/>
              <a:t>elmúlás </a:t>
            </a:r>
            <a:r>
              <a:rPr lang="hu-HU" altLang="hu-HU" sz="2600" dirty="0"/>
              <a:t>tragikuma</a:t>
            </a:r>
          </a:p>
          <a:p>
            <a:pPr indent="-306000" eaLnBrk="1" fontAlgn="auto" hangingPunct="1">
              <a:buFont typeface="Wingdings 2" charset="2"/>
              <a:buChar char=""/>
              <a:defRPr/>
            </a:pPr>
            <a:r>
              <a:rPr lang="hu-HU" altLang="hu-HU" sz="2600"/>
              <a:t>gondviselésbe </a:t>
            </a:r>
            <a:r>
              <a:rPr lang="hu-HU" altLang="hu-HU" sz="2600" dirty="0"/>
              <a:t>vetett bizalom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200" b="1" i="1" dirty="0"/>
              <a:t>Arany György és Megyeri Sára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685347" y="1732448"/>
            <a:ext cx="4102677" cy="4288839"/>
          </a:xfrm>
        </p:spPr>
        <p:txBody>
          <a:bodyPr>
            <a:normAutofit lnSpcReduction="10000"/>
          </a:bodyPr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A tékozló fiú regéjét</a:t>
            </a:r>
            <a:br>
              <a:rPr lang="hu-HU" dirty="0"/>
            </a:br>
            <a:r>
              <a:rPr lang="hu-HU" dirty="0">
                <a:effectLst/>
              </a:rPr>
              <a:t>   Sokan csináltuk újra már:</a:t>
            </a:r>
            <a:br>
              <a:rPr lang="hu-HU" dirty="0"/>
            </a:br>
            <a:r>
              <a:rPr lang="hu-HU" dirty="0">
                <a:effectLst/>
              </a:rPr>
              <a:t>Én nem vagyont, kincset pazarlék,</a:t>
            </a:r>
            <a:br>
              <a:rPr lang="hu-HU" dirty="0"/>
            </a:br>
            <a:r>
              <a:rPr lang="hu-HU" dirty="0">
                <a:effectLst/>
              </a:rPr>
              <a:t>   (Apámnak is lett volna bár!)</a:t>
            </a:r>
            <a:br>
              <a:rPr lang="hu-HU" dirty="0"/>
            </a:br>
            <a:r>
              <a:rPr lang="hu-HU" dirty="0">
                <a:effectLst/>
              </a:rPr>
              <a:t>Hanem jövendőt, biztos állást,</a:t>
            </a:r>
            <a:br>
              <a:rPr lang="hu-HU" dirty="0"/>
            </a:br>
            <a:r>
              <a:rPr lang="hu-HU" dirty="0">
                <a:effectLst/>
              </a:rPr>
              <a:t>   Meg ami erre útnyitó,</a:t>
            </a:r>
            <a:br>
              <a:rPr lang="hu-HU" dirty="0"/>
            </a:br>
            <a:r>
              <a:rPr lang="hu-HU" dirty="0">
                <a:effectLst/>
              </a:rPr>
              <a:t>Légvárak-, ábránd- s délibábért...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(…)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Elérem végre a szülőhont;</a:t>
            </a:r>
            <a:br>
              <a:rPr lang="hu-HU" dirty="0"/>
            </a:br>
            <a:r>
              <a:rPr lang="hu-HU" dirty="0">
                <a:effectLst/>
              </a:rPr>
              <a:t>   Fedd és </a:t>
            </a:r>
            <a:r>
              <a:rPr lang="hu-HU" dirty="0" err="1">
                <a:effectLst/>
              </a:rPr>
              <a:t>gunyol</a:t>
            </a:r>
            <a:r>
              <a:rPr lang="hu-HU" dirty="0">
                <a:effectLst/>
              </a:rPr>
              <a:t> rokon; barát,</a:t>
            </a:r>
            <a:br>
              <a:rPr lang="hu-HU" dirty="0"/>
            </a:br>
            <a:r>
              <a:rPr lang="hu-HU" dirty="0">
                <a:effectLst/>
              </a:rPr>
              <a:t>Csak </a:t>
            </a:r>
            <a:r>
              <a:rPr lang="hu-HU" i="1" dirty="0">
                <a:effectLst/>
              </a:rPr>
              <a:t>egy</a:t>
            </a:r>
            <a:r>
              <a:rPr lang="hu-HU" dirty="0">
                <a:effectLst/>
              </a:rPr>
              <a:t> nem: az anyai szívnek</a:t>
            </a:r>
            <a:br>
              <a:rPr lang="hu-HU" dirty="0"/>
            </a:br>
            <a:r>
              <a:rPr lang="hu-HU" dirty="0">
                <a:effectLst/>
              </a:rPr>
              <a:t>   </a:t>
            </a:r>
            <a:r>
              <a:rPr lang="hu-HU" dirty="0" err="1">
                <a:effectLst/>
              </a:rPr>
              <a:t>Érzém</a:t>
            </a:r>
            <a:r>
              <a:rPr lang="hu-HU" dirty="0">
                <a:effectLst/>
              </a:rPr>
              <a:t> üdítő sugarát.</a:t>
            </a:r>
          </a:p>
          <a:p>
            <a:pPr marL="38100" indent="0" algn="r">
              <a:buFont typeface="Wingdings 2" panose="05020102010507070707" pitchFamily="18" charset="2"/>
              <a:buNone/>
              <a:defRPr/>
            </a:pPr>
            <a:r>
              <a:rPr lang="hu-HU" i="1" dirty="0">
                <a:effectLst/>
              </a:rPr>
              <a:t>(Vándor cipó, 1877)</a:t>
            </a:r>
            <a:endParaRPr lang="hu-HU" i="1" dirty="0"/>
          </a:p>
        </p:txBody>
      </p:sp>
      <p:pic>
        <p:nvPicPr>
          <p:cNvPr id="15" name="Tartalom helye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44675"/>
            <a:ext cx="4262438" cy="3230563"/>
          </a:xfr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200" b="1" i="1" dirty="0" err="1"/>
              <a:t>Ercsey</a:t>
            </a:r>
            <a:r>
              <a:rPr lang="hu-HU" sz="3200" b="1" i="1" dirty="0"/>
              <a:t> Julianna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Ezernyolcszázharminckilenc -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   </a:t>
            </a:r>
            <a:r>
              <a:rPr lang="hu-HU" dirty="0" err="1">
                <a:effectLst/>
              </a:rPr>
              <a:t>Irtuk</a:t>
            </a:r>
            <a:r>
              <a:rPr lang="hu-HU" dirty="0">
                <a:effectLst/>
              </a:rPr>
              <a:t> már e levelet;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Harminc éves, Julim édes!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   Lelki frigyem </a:t>
            </a:r>
            <a:r>
              <a:rPr lang="hu-HU" dirty="0" err="1">
                <a:effectLst/>
              </a:rPr>
              <a:t>teveled</a:t>
            </a:r>
            <a:r>
              <a:rPr lang="hu-HU" dirty="0">
                <a:effectLst/>
              </a:rPr>
              <a:t>.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 err="1">
                <a:effectLst/>
              </a:rPr>
              <a:t>Ifju</a:t>
            </a:r>
            <a:r>
              <a:rPr lang="hu-HU" dirty="0">
                <a:effectLst/>
              </a:rPr>
              <a:t> voltál, </a:t>
            </a:r>
            <a:r>
              <a:rPr lang="hu-HU" dirty="0" err="1">
                <a:effectLst/>
              </a:rPr>
              <a:t>ifju</a:t>
            </a:r>
            <a:r>
              <a:rPr lang="hu-HU" dirty="0">
                <a:effectLst/>
              </a:rPr>
              <a:t> voltam,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   Árva voltál, én szegény: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Nem volt messze olyan össze-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   Illő pár a föld-tekén.</a:t>
            </a:r>
          </a:p>
          <a:p>
            <a:pPr marL="38100" indent="0" algn="r">
              <a:buFont typeface="Wingdings 2" panose="05020102010507070707" pitchFamily="18" charset="2"/>
              <a:buNone/>
              <a:defRPr/>
            </a:pPr>
            <a:r>
              <a:rPr lang="hu-HU" i="1" dirty="0">
                <a:effectLst/>
              </a:rPr>
              <a:t>(Nőmhöz, 1869)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2175" y="1731963"/>
            <a:ext cx="3698875" cy="4059237"/>
          </a:xfr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200" b="1" i="1" dirty="0"/>
              <a:t>Petőfi Sándor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5038781" cy="4058750"/>
          </a:xfrm>
        </p:spPr>
        <p:txBody>
          <a:bodyPr/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Zavarva lelkem, mint a bomlott cimbalom;</a:t>
            </a:r>
            <a:br>
              <a:rPr lang="hu-HU" dirty="0"/>
            </a:br>
            <a:r>
              <a:rPr lang="hu-HU" dirty="0" err="1">
                <a:effectLst/>
              </a:rPr>
              <a:t>Örűl</a:t>
            </a:r>
            <a:r>
              <a:rPr lang="hu-HU" dirty="0">
                <a:effectLst/>
              </a:rPr>
              <a:t> a szívem és mégis sajog belé,</a:t>
            </a:r>
            <a:br>
              <a:rPr lang="hu-HU" dirty="0"/>
            </a:br>
            <a:r>
              <a:rPr lang="hu-HU" dirty="0">
                <a:effectLst/>
              </a:rPr>
              <a:t>Hányja veti a hab: mért e </a:t>
            </a:r>
            <a:r>
              <a:rPr lang="hu-HU" i="1" dirty="0">
                <a:effectLst/>
              </a:rPr>
              <a:t>nagy</a:t>
            </a:r>
            <a:r>
              <a:rPr lang="hu-HU" dirty="0">
                <a:effectLst/>
              </a:rPr>
              <a:t> jutalom?</a:t>
            </a:r>
            <a:br>
              <a:rPr lang="hu-HU" dirty="0"/>
            </a:br>
            <a:r>
              <a:rPr lang="hu-HU" i="1" dirty="0">
                <a:effectLst/>
              </a:rPr>
              <a:t>Petőfit</a:t>
            </a:r>
            <a:r>
              <a:rPr lang="hu-HU" dirty="0">
                <a:effectLst/>
              </a:rPr>
              <a:t> barátul mégsem </a:t>
            </a:r>
            <a:r>
              <a:rPr lang="hu-HU" dirty="0" err="1">
                <a:effectLst/>
              </a:rPr>
              <a:t>érdemelé</a:t>
            </a:r>
            <a:r>
              <a:rPr lang="hu-HU" dirty="0">
                <a:effectLst/>
              </a:rPr>
              <a:t>.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(…)</a:t>
            </a:r>
          </a:p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S mi vagyok én, kérded. Egy népi sarjadék,</a:t>
            </a:r>
            <a:br>
              <a:rPr lang="hu-HU" dirty="0"/>
            </a:br>
            <a:r>
              <a:rPr lang="hu-HU" dirty="0">
                <a:effectLst/>
              </a:rPr>
              <a:t>Ki törzsömnek élek, érette, általa;</a:t>
            </a:r>
            <a:br>
              <a:rPr lang="hu-HU" dirty="0"/>
            </a:br>
            <a:r>
              <a:rPr lang="hu-HU" dirty="0">
                <a:effectLst/>
              </a:rPr>
              <a:t>Sorsa az én sorsom s ha dalra olvadék,</a:t>
            </a:r>
            <a:br>
              <a:rPr lang="hu-HU" dirty="0"/>
            </a:br>
            <a:r>
              <a:rPr lang="hu-HU" dirty="0">
                <a:effectLst/>
              </a:rPr>
              <a:t>Otthon leli magát ajakimon dala.</a:t>
            </a:r>
          </a:p>
          <a:p>
            <a:pPr marL="38100" indent="0" algn="r">
              <a:buFont typeface="Wingdings 2" panose="05020102010507070707" pitchFamily="18" charset="2"/>
              <a:buNone/>
              <a:defRPr/>
            </a:pPr>
            <a:r>
              <a:rPr lang="hu-HU" i="1" dirty="0">
                <a:effectLst/>
              </a:rPr>
              <a:t>(Válasz Petőfinek, 1847)</a:t>
            </a:r>
            <a:endParaRPr lang="hu-HU" i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1863" y="2019300"/>
            <a:ext cx="2438400" cy="3484563"/>
          </a:xfr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sz="3200" b="1" i="1" dirty="0"/>
              <a:t>Arany László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958661" cy="4058750"/>
          </a:xfrm>
        </p:spPr>
        <p:txBody>
          <a:bodyPr/>
          <a:lstStyle/>
          <a:p>
            <a:pPr marL="38100" indent="0">
              <a:buFont typeface="Wingdings 2" panose="05020102010507070707" pitchFamily="18" charset="2"/>
              <a:buNone/>
              <a:defRPr/>
            </a:pPr>
            <a:r>
              <a:rPr lang="hu-HU" dirty="0">
                <a:effectLst/>
              </a:rPr>
              <a:t>Laci te,</a:t>
            </a:r>
            <a:br>
              <a:rPr lang="hu-HU" dirty="0"/>
            </a:br>
            <a:r>
              <a:rPr lang="hu-HU" dirty="0">
                <a:effectLst/>
              </a:rPr>
              <a:t>Hallod-e?</a:t>
            </a:r>
            <a:br>
              <a:rPr lang="hu-HU" dirty="0"/>
            </a:br>
            <a:r>
              <a:rPr lang="hu-HU" dirty="0">
                <a:effectLst/>
              </a:rPr>
              <a:t>Jer ide,</a:t>
            </a:r>
            <a:br>
              <a:rPr lang="hu-HU" dirty="0"/>
            </a:br>
            <a:r>
              <a:rPr lang="hu-HU" dirty="0">
                <a:effectLst/>
              </a:rPr>
              <a:t>Jer, ha mondom,</a:t>
            </a:r>
            <a:br>
              <a:rPr lang="hu-HU" dirty="0"/>
            </a:br>
            <a:r>
              <a:rPr lang="hu-HU" dirty="0">
                <a:effectLst/>
              </a:rPr>
              <a:t>Rontom-bontom,</a:t>
            </a:r>
            <a:br>
              <a:rPr lang="hu-HU" dirty="0"/>
            </a:br>
            <a:r>
              <a:rPr lang="hu-HU" dirty="0">
                <a:effectLst/>
              </a:rPr>
              <a:t>Ülj meg itten az ölemben,</a:t>
            </a:r>
            <a:br>
              <a:rPr lang="hu-HU" dirty="0"/>
            </a:br>
            <a:r>
              <a:rPr lang="hu-HU" dirty="0">
                <a:effectLst/>
              </a:rPr>
              <a:t>De ne moccanj, mert különben</a:t>
            </a:r>
            <a:br>
              <a:rPr lang="hu-HU" dirty="0"/>
            </a:br>
            <a:r>
              <a:rPr lang="hu-HU" dirty="0">
                <a:effectLst/>
              </a:rPr>
              <a:t>Meg talállak csípni,</a:t>
            </a:r>
            <a:br>
              <a:rPr lang="hu-HU" dirty="0"/>
            </a:br>
            <a:r>
              <a:rPr lang="hu-HU" dirty="0">
                <a:effectLst/>
              </a:rPr>
              <a:t>Igy ni!</a:t>
            </a:r>
          </a:p>
          <a:p>
            <a:pPr marL="38100" indent="0" algn="r">
              <a:buFont typeface="Wingdings 2" panose="05020102010507070707" pitchFamily="18" charset="2"/>
              <a:buNone/>
              <a:defRPr/>
            </a:pPr>
            <a:r>
              <a:rPr lang="hu-HU" i="1" dirty="0">
                <a:effectLst/>
              </a:rPr>
              <a:t>(Petőfi Sándor: Arany Lacinak, 1847)</a:t>
            </a:r>
            <a:endParaRPr lang="hu-HU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0800" y="1731963"/>
            <a:ext cx="2841625" cy="4059237"/>
          </a:xfrm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2307</TotalTime>
  <Words>3610</Words>
  <Application>Microsoft Office PowerPoint</Application>
  <PresentationFormat>Diavetítés a képernyőre (4:3 oldalarány)</PresentationFormat>
  <Paragraphs>425</Paragraphs>
  <Slides>52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60" baseType="lpstr">
      <vt:lpstr>Arial</vt:lpstr>
      <vt:lpstr>Bookman Old Style</vt:lpstr>
      <vt:lpstr>Calibri</vt:lpstr>
      <vt:lpstr>Calisto MT</vt:lpstr>
      <vt:lpstr>Times New Roman</vt:lpstr>
      <vt:lpstr>Wingdings</vt:lpstr>
      <vt:lpstr>Wingdings 2</vt:lpstr>
      <vt:lpstr>Pala</vt:lpstr>
      <vt:lpstr>Arany János</vt:lpstr>
      <vt:lpstr>PowerPoint-bemutató</vt:lpstr>
      <vt:lpstr>Életrajz</vt:lpstr>
      <vt:lpstr>PowerPoint-bemutató</vt:lpstr>
      <vt:lpstr>PowerPoint-bemutató</vt:lpstr>
      <vt:lpstr>Arany György és Megyeri Sára</vt:lpstr>
      <vt:lpstr>Ercsey Julianna</vt:lpstr>
      <vt:lpstr>Petőfi Sándor</vt:lpstr>
      <vt:lpstr>Arany László</vt:lpstr>
      <vt:lpstr>Arany Julianna</vt:lpstr>
      <vt:lpstr>Utókor</vt:lpstr>
      <vt:lpstr>PowerPoint-bemutató</vt:lpstr>
      <vt:lpstr>A) Nagyepikai művek</vt:lpstr>
      <vt:lpstr>Toldi (1846)</vt:lpstr>
      <vt:lpstr>A Toldi szerkezete</vt:lpstr>
      <vt:lpstr>Toldi estéje – Kérdések</vt:lpstr>
      <vt:lpstr>Toldi estéje (1847-48, megjelenés: 1854)</vt:lpstr>
      <vt:lpstr>PowerPoint-bemutató</vt:lpstr>
      <vt:lpstr>PowerPoint-bemutató</vt:lpstr>
      <vt:lpstr>A nagyidai cigányok (1851)</vt:lpstr>
      <vt:lpstr>PowerPoint-bemutató</vt:lpstr>
      <vt:lpstr>B) Balladák</vt:lpstr>
      <vt:lpstr>Arany János balladái</vt:lpstr>
      <vt:lpstr>PowerPoint-bemutató</vt:lpstr>
      <vt:lpstr>PowerPoint-bemutató</vt:lpstr>
      <vt:lpstr>PowerPoint-bemutató</vt:lpstr>
      <vt:lpstr>Szondi két apródja (1856)</vt:lpstr>
      <vt:lpstr>PowerPoint-bemutató</vt:lpstr>
      <vt:lpstr>Ágnes asszony – Kérdések</vt:lpstr>
      <vt:lpstr>Nagykőrösi népies ballada </vt:lpstr>
      <vt:lpstr>PowerPoint-bemutató</vt:lpstr>
      <vt:lpstr>Tengeri-hántás – Kérdések</vt:lpstr>
      <vt:lpstr>Az Őszikék balladái</vt:lpstr>
      <vt:lpstr>PowerPoint-bemutató</vt:lpstr>
      <vt:lpstr>Vörös Rébék (1877)</vt:lpstr>
      <vt:lpstr>PowerPoint-bemutató</vt:lpstr>
      <vt:lpstr>Tetemre hívás (1877)</vt:lpstr>
      <vt:lpstr>Híd-avatás (1877)</vt:lpstr>
      <vt:lpstr>Arany János balladáinak csoportosítása</vt:lpstr>
      <vt:lpstr>C) Arany lírája – 50-es évek</vt:lpstr>
      <vt:lpstr>Az 50-es évek lírája Letészem a lantot (1850)</vt:lpstr>
      <vt:lpstr>Ősszel (1850)</vt:lpstr>
      <vt:lpstr>Kertben (1851)</vt:lpstr>
      <vt:lpstr>Visszatekintés (1852)</vt:lpstr>
      <vt:lpstr>A lejtőn (1857)</vt:lpstr>
      <vt:lpstr>Az örök zsidó (1860)</vt:lpstr>
      <vt:lpstr>PowerPoint-bemutató</vt:lpstr>
      <vt:lpstr>Az Őszikék lírája</vt:lpstr>
      <vt:lpstr>Epilogus (1877)</vt:lpstr>
      <vt:lpstr>Mindvégig (1877)</vt:lpstr>
      <vt:lpstr>Kozmopolita költészet (1877)</vt:lpstr>
      <vt:lpstr>Sejtelem (1882)</vt:lpstr>
    </vt:vector>
  </TitlesOfParts>
  <Company>Bástya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 nyelvi stíluseszközök</dc:title>
  <dc:creator>Barteky</dc:creator>
  <cp:lastModifiedBy>Dani</cp:lastModifiedBy>
  <cp:revision>137</cp:revision>
  <dcterms:created xsi:type="dcterms:W3CDTF">2013-10-09T19:13:33Z</dcterms:created>
  <dcterms:modified xsi:type="dcterms:W3CDTF">2024-11-17T15:03:05Z</dcterms:modified>
</cp:coreProperties>
</file>