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6" r:id="rId3"/>
    <p:sldId id="299" r:id="rId4"/>
    <p:sldId id="300" r:id="rId5"/>
    <p:sldId id="302" r:id="rId6"/>
    <p:sldId id="307" r:id="rId7"/>
    <p:sldId id="308" r:id="rId8"/>
    <p:sldId id="309" r:id="rId9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0E455-3E16-40A5-BA21-393710C3592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4081976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39D0F-252E-4436-A3AA-0E57C58771B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6654121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925A6-5FE3-43E0-9B9D-72B438A2F9D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92636637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4F706-BE57-4C44-BE65-A0212A49AA9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1039790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4A40D-5938-4F15-B5C4-C0CE996FCE2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84471034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A1844-CEF1-403B-8870-0A699FDAA18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5488105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075FA-7829-46F4-94E6-74343A290C5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8022509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0C196-DAEE-4628-B646-6AE5499B0D5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9938564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B031A-3F41-4B21-BADA-8E48F31493F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9682861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6409C-F9A5-408F-844D-A2456359246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364314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FEB79-4E8E-40EA-89E4-153C6DFCE6E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4761232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F429D-523F-44DB-89AB-0455A25A6FF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6150881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4882528-6996-40E2-A9D4-098F092F5CB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589588"/>
            <a:ext cx="7772400" cy="1008062"/>
          </a:xfrm>
        </p:spPr>
        <p:txBody>
          <a:bodyPr/>
          <a:lstStyle/>
          <a:p>
            <a:r>
              <a:rPr lang="hu-HU" altLang="hu-HU" sz="3600" b="1">
                <a:latin typeface="Bookman Old Style" panose="02050604050505020204" pitchFamily="18" charset="0"/>
              </a:rPr>
              <a:t>Guillaume Apollinaire</a:t>
            </a:r>
            <a:br>
              <a:rPr lang="hu-HU" altLang="hu-HU" sz="3600" b="1">
                <a:latin typeface="Bookman Old Style" panose="02050604050505020204" pitchFamily="18" charset="0"/>
              </a:rPr>
            </a:br>
            <a:r>
              <a:rPr lang="hu-HU" altLang="hu-HU" sz="3200" i="1">
                <a:latin typeface="Bookman Old Style" panose="02050604050505020204" pitchFamily="18" charset="0"/>
              </a:rPr>
              <a:t>(Róma, 1880 – Párizs, 1918)</a:t>
            </a:r>
            <a:endParaRPr lang="hu-HU" altLang="hu-HU" sz="3200">
              <a:latin typeface="Bookman Old Style" panose="02050604050505020204" pitchFamily="18" charset="0"/>
            </a:endParaRPr>
          </a:p>
        </p:txBody>
      </p:sp>
      <p:pic>
        <p:nvPicPr>
          <p:cNvPr id="2051" name="Picture 6" descr="KÃ©ptalÃ¡lat a kÃ¶vetkezÅre: âapollinaireâ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913" y="685800"/>
            <a:ext cx="3824287" cy="471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8" descr="KÃ©ptalÃ¡lat a kÃ¶vetkezÅre: âapollinaireâ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85800"/>
            <a:ext cx="3144838" cy="471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>
                <a:latin typeface="Bookman Old Style" panose="02050604050505020204" pitchFamily="18" charset="0"/>
              </a:rPr>
              <a:t>Élete</a:t>
            </a:r>
          </a:p>
        </p:txBody>
      </p:sp>
      <p:sp>
        <p:nvSpPr>
          <p:cNvPr id="307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dirty="0"/>
              <a:t>egy olasz gróf és egy lengyel táncosnő törvénytelen gyermeke (eredeti neve:</a:t>
            </a:r>
            <a:r>
              <a:rPr lang="hu-HU" altLang="hu-HU" sz="2400" i="1" dirty="0"/>
              <a:t> </a:t>
            </a:r>
            <a:r>
              <a:rPr lang="hu-HU" altLang="hu-HU" sz="2400" i="1" dirty="0" err="1"/>
              <a:t>Apollinaris</a:t>
            </a:r>
            <a:r>
              <a:rPr lang="hu-HU" altLang="hu-HU" sz="2400" i="1" dirty="0"/>
              <a:t> de </a:t>
            </a:r>
            <a:r>
              <a:rPr lang="hu-HU" altLang="hu-HU" sz="2400" i="1" dirty="0" err="1"/>
              <a:t>Kostrowitzky</a:t>
            </a:r>
            <a:r>
              <a:rPr lang="hu-HU" altLang="hu-HU" sz="2400" i="1" dirty="0"/>
              <a:t>)</a:t>
            </a:r>
            <a:endParaRPr lang="hu-HU" altLang="hu-HU" sz="2400" dirty="0"/>
          </a:p>
          <a:p>
            <a:r>
              <a:rPr lang="hu-HU" altLang="hu-HU" sz="2400" dirty="0"/>
              <a:t>iskolái: Monaco, Cannes, Nizza → nem szerez érettségit</a:t>
            </a:r>
          </a:p>
          <a:p>
            <a:r>
              <a:rPr lang="hu-HU" altLang="hu-HU" sz="2400" dirty="0"/>
              <a:t>cikkeket ír, bekapcsolódik a párizsi művészi életbe (barátja Picasso)</a:t>
            </a:r>
          </a:p>
          <a:p>
            <a:r>
              <a:rPr lang="hu-HU" altLang="hu-HU" sz="2400" dirty="0"/>
              <a:t>bevonul katonának, megsebesül</a:t>
            </a:r>
          </a:p>
          <a:p>
            <a:r>
              <a:rPr lang="hu-HU" altLang="hu-HU" sz="2400" dirty="0"/>
              <a:t>felesége </a:t>
            </a:r>
            <a:r>
              <a:rPr lang="hu-HU" altLang="hu-HU" sz="2400" dirty="0" err="1"/>
              <a:t>Jacqueline</a:t>
            </a:r>
            <a:r>
              <a:rPr lang="hu-HU" altLang="hu-HU" sz="2400" dirty="0"/>
              <a:t> </a:t>
            </a:r>
            <a:r>
              <a:rPr lang="hu-HU" altLang="hu-HU" sz="2400" dirty="0" err="1"/>
              <a:t>Kolb</a:t>
            </a:r>
            <a:endParaRPr lang="hu-HU" altLang="hu-HU" sz="2400" dirty="0"/>
          </a:p>
          <a:p>
            <a:r>
              <a:rPr lang="hu-HU" altLang="hu-HU" sz="2400" dirty="0"/>
              <a:t>spanyolnáthában hal meg</a:t>
            </a:r>
          </a:p>
          <a:p>
            <a:r>
              <a:rPr lang="hu-HU" altLang="hu-HU" sz="2400" dirty="0"/>
              <a:t>kötetei:</a:t>
            </a:r>
          </a:p>
          <a:p>
            <a:pPr lvl="1"/>
            <a:r>
              <a:rPr lang="hu-HU" altLang="hu-HU" sz="2000" i="1" dirty="0" err="1"/>
              <a:t>Bestiárium</a:t>
            </a:r>
            <a:r>
              <a:rPr lang="hu-HU" altLang="hu-HU" sz="2000" i="1" dirty="0"/>
              <a:t>, vagy Orpheus kísérete</a:t>
            </a:r>
            <a:r>
              <a:rPr lang="hu-HU" altLang="hu-HU" sz="2000" dirty="0"/>
              <a:t> (1911)</a:t>
            </a:r>
          </a:p>
          <a:p>
            <a:pPr lvl="1"/>
            <a:r>
              <a:rPr lang="hu-HU" altLang="hu-HU" sz="2000" i="1" dirty="0"/>
              <a:t>Szeszek</a:t>
            </a:r>
            <a:r>
              <a:rPr lang="hu-HU" altLang="hu-HU" sz="2000" dirty="0"/>
              <a:t> (1913)</a:t>
            </a:r>
          </a:p>
          <a:p>
            <a:pPr lvl="1"/>
            <a:r>
              <a:rPr lang="hu-HU" altLang="hu-HU" sz="2000" i="1" dirty="0" err="1"/>
              <a:t>Kalligrammák</a:t>
            </a:r>
            <a:r>
              <a:rPr lang="hu-HU" altLang="hu-HU" sz="2000" dirty="0"/>
              <a:t> (1918)</a:t>
            </a:r>
          </a:p>
          <a:p>
            <a:endParaRPr lang="hu-HU" altLang="hu-HU" sz="2400" dirty="0"/>
          </a:p>
        </p:txBody>
      </p:sp>
      <p:pic>
        <p:nvPicPr>
          <p:cNvPr id="3076" name="Picture 2" descr="KÃ©ptalÃ¡lat a kÃ¶vetkezÅre: âapollinaireâ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429000"/>
            <a:ext cx="2520950" cy="327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>
                <a:latin typeface="Bookman Old Style" panose="02050604050505020204" pitchFamily="18" charset="0"/>
              </a:rPr>
              <a:t>Munkássága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sz="2400" dirty="0"/>
              <a:t>kezdetben a francia szimbolistákért rajong</a:t>
            </a:r>
          </a:p>
          <a:p>
            <a:r>
              <a:rPr lang="hu-HU" altLang="hu-HU" sz="2400" dirty="0" err="1"/>
              <a:t>avantgard</a:t>
            </a:r>
            <a:r>
              <a:rPr lang="hu-HU" altLang="hu-HU" sz="2400" dirty="0"/>
              <a:t> hatások (futurizmus, kubizmus), de igazán egyik irányzatba sem sorolható be</a:t>
            </a:r>
          </a:p>
          <a:p>
            <a:r>
              <a:rPr lang="hu-HU" altLang="hu-HU" sz="2400" dirty="0"/>
              <a:t>hagyományőrzés + valóság szubjektív átalakítása</a:t>
            </a:r>
          </a:p>
          <a:p>
            <a:r>
              <a:rPr lang="hu-HU" altLang="hu-HU" sz="2400" dirty="0"/>
              <a:t>ő találja ki a „szürrealizmus” szót</a:t>
            </a:r>
          </a:p>
          <a:p>
            <a:r>
              <a:rPr lang="hu-HU" altLang="hu-HU" sz="2400" b="1" dirty="0"/>
              <a:t>központozás hiánya</a:t>
            </a:r>
            <a:endParaRPr lang="hu-HU" altLang="hu-HU" sz="2400" dirty="0"/>
          </a:p>
          <a:p>
            <a:r>
              <a:rPr lang="hu-HU" altLang="hu-HU" sz="2400" b="1" dirty="0" err="1"/>
              <a:t>szimultanizmus</a:t>
            </a:r>
            <a:r>
              <a:rPr lang="hu-HU" altLang="hu-HU" sz="2400" dirty="0"/>
              <a:t>: térben és/vagy időben egymástól távol eső élmények, emlékek, motívumok összekapcsolása; pl.: közeli és távoli, külső és belső világ, látvány és látomás, jelen és múlt, hétköznapi és szokatlan együtt látása → újszerű, </a:t>
            </a:r>
            <a:r>
              <a:rPr lang="hu-HU" altLang="hu-HU" sz="2400" b="1" dirty="0"/>
              <a:t>meghökkentő képek</a:t>
            </a:r>
            <a:r>
              <a:rPr lang="hu-HU" altLang="hu-HU" sz="2400" dirty="0"/>
              <a:t> → </a:t>
            </a:r>
            <a:r>
              <a:rPr lang="hu-HU" altLang="hu-HU" sz="2400" b="1" dirty="0"/>
              <a:t>a 20. századi költészet ízléskánonja</a:t>
            </a:r>
            <a:r>
              <a:rPr lang="hu-HU" altLang="hu-HU" sz="2400" dirty="0"/>
              <a:t> </a:t>
            </a:r>
          </a:p>
          <a:p>
            <a:endParaRPr lang="hu-HU" altLang="hu-HU" sz="2400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 i="1">
                <a:latin typeface="Bookman Old Style" panose="02050604050505020204" pitchFamily="18" charset="0"/>
              </a:rPr>
              <a:t>Bestiárium, vagy Orpheus kísérete</a:t>
            </a:r>
            <a:r>
              <a:rPr lang="hu-HU" altLang="hu-HU" sz="2800">
                <a:latin typeface="Bookman Old Style" panose="02050604050505020204" pitchFamily="18" charset="0"/>
              </a:rPr>
              <a:t> (1911)</a:t>
            </a:r>
            <a:endParaRPr lang="hu-HU" altLang="hu-HU" sz="2800" b="1" i="1">
              <a:latin typeface="Bookman Old Style" panose="02050604050505020204" pitchFamily="18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>
              <a:defRPr/>
            </a:pPr>
            <a:r>
              <a:rPr lang="hu-HU" sz="2400" dirty="0"/>
              <a:t>ősi műfaj megújítása: négysoros állatversek, antropomorf állat-epigrammák ciklusa</a:t>
            </a:r>
          </a:p>
          <a:p>
            <a:pPr>
              <a:defRPr/>
            </a:pPr>
            <a:r>
              <a:rPr lang="hu-HU" sz="2400" dirty="0"/>
              <a:t>az élet legfontosabb kérdéseinek allegorikus megjelenítése</a:t>
            </a:r>
          </a:p>
          <a:p>
            <a:pPr>
              <a:defRPr/>
            </a:pPr>
            <a:endParaRPr lang="hu-HU" sz="2400" dirty="0"/>
          </a:p>
          <a:p>
            <a:pPr marL="0" indent="0">
              <a:buFontTx/>
              <a:buNone/>
              <a:defRPr/>
            </a:pPr>
            <a:r>
              <a:rPr lang="hu-HU" sz="2400" b="1" i="1" dirty="0"/>
              <a:t>Kikericsek</a:t>
            </a:r>
            <a:r>
              <a:rPr lang="hu-HU" sz="2400" dirty="0"/>
              <a:t> (1902)</a:t>
            </a:r>
          </a:p>
          <a:p>
            <a:pPr lvl="1">
              <a:defRPr/>
            </a:pPr>
            <a:r>
              <a:rPr lang="hu-HU" sz="2000" dirty="0"/>
              <a:t>az Annie-versek közé tartozik</a:t>
            </a:r>
          </a:p>
          <a:p>
            <a:pPr lvl="1">
              <a:defRPr/>
            </a:pPr>
            <a:r>
              <a:rPr lang="hu-HU" sz="2000" dirty="0"/>
              <a:t>hangulatlíra, sanzonlíra, népdalszerűség</a:t>
            </a:r>
          </a:p>
          <a:p>
            <a:pPr lvl="1">
              <a:defRPr/>
            </a:pPr>
            <a:r>
              <a:rPr lang="hu-HU" sz="2000" dirty="0"/>
              <a:t>őszi rét ~ lelki táj megjelenítése</a:t>
            </a:r>
          </a:p>
          <a:p>
            <a:pPr lvl="1">
              <a:defRPr/>
            </a:pPr>
            <a:r>
              <a:rPr lang="hu-HU" sz="2000" dirty="0"/>
              <a:t>őshasonlat: virág – szem (lásd: „kökényszemű” a népdalokban)</a:t>
            </a:r>
          </a:p>
          <a:p>
            <a:pPr lvl="1">
              <a:defRPr/>
            </a:pPr>
            <a:r>
              <a:rPr lang="hu-HU" sz="2000" dirty="0"/>
              <a:t>újítás: mérgező virág ~ mérgezett szerelem</a:t>
            </a:r>
          </a:p>
          <a:p>
            <a:pPr lvl="1">
              <a:defRPr/>
            </a:pPr>
            <a:r>
              <a:rPr lang="hu-HU" sz="2000" dirty="0"/>
              <a:t>erőteljes vizualitás </a:t>
            </a:r>
            <a:r>
              <a:rPr lang="hu-HU" sz="2000"/>
              <a:t>és jellegzetes </a:t>
            </a:r>
            <a:r>
              <a:rPr lang="hu-HU" sz="2000" dirty="0"/>
              <a:t>zeneiség</a:t>
            </a:r>
          </a:p>
          <a:p>
            <a:pPr lvl="1">
              <a:defRPr/>
            </a:pPr>
            <a:r>
              <a:rPr lang="hu-HU" sz="2000" dirty="0"/>
              <a:t>szabadabb, félig kötött versforma</a:t>
            </a:r>
            <a:endParaRPr lang="hu-HU" sz="2400" dirty="0"/>
          </a:p>
          <a:p>
            <a:pPr>
              <a:defRPr/>
            </a:pPr>
            <a:endParaRPr lang="hu-HU" altLang="hu-HU" sz="2400" dirty="0"/>
          </a:p>
        </p:txBody>
      </p:sp>
      <p:pic>
        <p:nvPicPr>
          <p:cNvPr id="4101" name="Picture 5" descr="KÃ©ptalÃ¡lat a kÃ¶vetkezÅre: âkikericsâ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3500438"/>
            <a:ext cx="2295525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90391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u-HU" sz="2400" b="1" i="1" dirty="0"/>
              <a:t>Égöv</a:t>
            </a:r>
            <a:r>
              <a:rPr lang="hu-HU" sz="2400" dirty="0"/>
              <a:t> (1912)</a:t>
            </a:r>
          </a:p>
          <a:p>
            <a:pPr lvl="1">
              <a:defRPr/>
            </a:pPr>
            <a:r>
              <a:rPr lang="hu-HU" sz="2000" dirty="0"/>
              <a:t>összegző, programadó vers</a:t>
            </a:r>
          </a:p>
          <a:p>
            <a:pPr lvl="1">
              <a:defRPr/>
            </a:pPr>
            <a:r>
              <a:rPr lang="hu-HU" sz="2000" dirty="0"/>
              <a:t>esemény-vers (időbeli kerete egyetlen nap)</a:t>
            </a:r>
          </a:p>
          <a:p>
            <a:pPr lvl="1">
              <a:defRPr/>
            </a:pPr>
            <a:r>
              <a:rPr lang="hu-HU" sz="2000" dirty="0"/>
              <a:t>régi és új világ szembeállítása, új világszemlélet meghirdetése</a:t>
            </a:r>
          </a:p>
          <a:p>
            <a:pPr lvl="1">
              <a:defRPr/>
            </a:pPr>
            <a:r>
              <a:rPr lang="hu-HU" sz="2000" dirty="0"/>
              <a:t>csapongó költői képzelet: életének eseményei és helyszínei merész képek és képzettársítások, abszurd látomások formájában</a:t>
            </a:r>
          </a:p>
          <a:p>
            <a:pPr lvl="1">
              <a:defRPr/>
            </a:pPr>
            <a:r>
              <a:rPr lang="hu-HU" sz="2000" dirty="0" err="1"/>
              <a:t>szimultanizmus</a:t>
            </a:r>
            <a:r>
              <a:rPr lang="hu-HU" sz="2000" dirty="0"/>
              <a:t> (vallási-mitológiai elemek, nagyváros, technikai civilizáció motívumai)</a:t>
            </a:r>
          </a:p>
          <a:p>
            <a:pPr marL="457200" lvl="1" indent="0">
              <a:buFontTx/>
              <a:buNone/>
              <a:defRPr/>
            </a:pPr>
            <a:r>
              <a:rPr lang="hu-HU" sz="2400" dirty="0"/>
              <a:t> </a:t>
            </a:r>
          </a:p>
          <a:p>
            <a:pPr marL="0" indent="0">
              <a:buFontTx/>
              <a:buNone/>
              <a:defRPr/>
            </a:pPr>
            <a:r>
              <a:rPr lang="hu-HU" sz="2400" b="1" i="1" dirty="0"/>
              <a:t>A </a:t>
            </a:r>
            <a:r>
              <a:rPr lang="hu-HU" sz="2400" b="1" i="1" dirty="0" err="1"/>
              <a:t>Mirabeau</a:t>
            </a:r>
            <a:r>
              <a:rPr lang="hu-HU" sz="2400" b="1" i="1" dirty="0"/>
              <a:t>-híd</a:t>
            </a:r>
            <a:r>
              <a:rPr lang="hu-HU" sz="2400" b="1" dirty="0"/>
              <a:t> </a:t>
            </a:r>
            <a:r>
              <a:rPr lang="hu-HU" sz="2400" dirty="0"/>
              <a:t>(1912)</a:t>
            </a:r>
          </a:p>
          <a:p>
            <a:pPr lvl="1">
              <a:defRPr/>
            </a:pPr>
            <a:r>
              <a:rPr lang="hu-HU" sz="2000" dirty="0"/>
              <a:t>sanzonszerű dal</a:t>
            </a:r>
          </a:p>
          <a:p>
            <a:pPr lvl="1">
              <a:defRPr/>
            </a:pPr>
            <a:r>
              <a:rPr lang="hu-HU" sz="2000" dirty="0"/>
              <a:t>Szajna folyása</a:t>
            </a:r>
          </a:p>
          <a:p>
            <a:pPr marL="0" indent="0">
              <a:buFontTx/>
              <a:buNone/>
              <a:defRPr/>
            </a:pPr>
            <a:r>
              <a:rPr lang="hu-HU" sz="2000" dirty="0"/>
              <a:t> 	~ az idő feltartóztathatatlan múlása</a:t>
            </a:r>
          </a:p>
          <a:p>
            <a:pPr marL="914400" lvl="2" indent="0">
              <a:buFontTx/>
              <a:buNone/>
              <a:defRPr/>
            </a:pPr>
            <a:r>
              <a:rPr lang="hu-HU" sz="2000" dirty="0"/>
              <a:t>~ szerelmi bánat ~ búcsúzás ~ elmúlás </a:t>
            </a:r>
          </a:p>
          <a:p>
            <a:pPr marL="914400" lvl="2" indent="0">
              <a:buFontTx/>
              <a:buNone/>
              <a:defRPr/>
            </a:pPr>
            <a:r>
              <a:rPr lang="hu-HU" sz="2000" dirty="0"/>
              <a:t>~ verszene áramlása</a:t>
            </a:r>
          </a:p>
          <a:p>
            <a:pPr>
              <a:defRPr/>
            </a:pPr>
            <a:endParaRPr lang="hu-HU" altLang="hu-HU" sz="2400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 i="1">
                <a:latin typeface="Bookman Old Style" panose="02050604050505020204" pitchFamily="18" charset="0"/>
              </a:rPr>
              <a:t>Kalligrammák</a:t>
            </a:r>
            <a:r>
              <a:rPr lang="hu-HU" altLang="hu-HU" sz="2800">
                <a:latin typeface="Bookman Old Style" panose="02050604050505020204" pitchFamily="18" charset="0"/>
              </a:rPr>
              <a:t> (1918)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u-HU" sz="2400" dirty="0"/>
              <a:t>képversek, vizuális líraiság</a:t>
            </a:r>
          </a:p>
          <a:p>
            <a:pPr>
              <a:defRPr/>
            </a:pPr>
            <a:r>
              <a:rPr lang="hu-HU" sz="2400" dirty="0"/>
              <a:t>a művészetek szintézisére törekszik: térbeli (kép) és időbeli (hang) egyesítése (~ film) → „téridős vers”</a:t>
            </a:r>
          </a:p>
          <a:p>
            <a:pPr marL="0" indent="0">
              <a:buFontTx/>
              <a:buNone/>
              <a:defRPr/>
            </a:pPr>
            <a:r>
              <a:rPr lang="hu-HU" sz="2400" dirty="0"/>
              <a:t> </a:t>
            </a:r>
          </a:p>
          <a:p>
            <a:pPr marL="0" indent="0">
              <a:buFontTx/>
              <a:buNone/>
              <a:defRPr/>
            </a:pPr>
            <a:r>
              <a:rPr lang="hu-HU" sz="2400" i="1" dirty="0"/>
              <a:t>A megsebzett galamb és a szökőkút</a:t>
            </a:r>
            <a:r>
              <a:rPr lang="hu-HU" sz="2400" dirty="0"/>
              <a:t> (1914)</a:t>
            </a:r>
          </a:p>
          <a:p>
            <a:pPr lvl="1">
              <a:defRPr/>
            </a:pPr>
            <a:r>
              <a:rPr lang="hu-HU" sz="2000" dirty="0"/>
              <a:t>sanzonszerű dallam, elégikus hangvétel </a:t>
            </a:r>
          </a:p>
          <a:p>
            <a:pPr lvl="1">
              <a:defRPr/>
            </a:pPr>
            <a:r>
              <a:rPr lang="hu-HU" sz="2000" dirty="0"/>
              <a:t>Villon felidézése (</a:t>
            </a:r>
            <a:r>
              <a:rPr lang="hu-HU" sz="2000" i="1" dirty="0"/>
              <a:t>Ballada tűnt idők asszonyairól</a:t>
            </a:r>
            <a:r>
              <a:rPr lang="hu-HU" sz="2000" dirty="0"/>
              <a:t>)</a:t>
            </a:r>
          </a:p>
          <a:p>
            <a:pPr lvl="1">
              <a:defRPr/>
            </a:pPr>
            <a:r>
              <a:rPr lang="hu-HU" sz="2000" dirty="0"/>
              <a:t>motívumok: galamb ~ elhagyott lányok / béke; szökőkút (~ vér); kút (~ emlékezés); alkonyat (~ halál); vérző tenger (~ háború); vérző leander (babérrózsa) ~ sebek (babér helyett)</a:t>
            </a:r>
          </a:p>
          <a:p>
            <a:pPr lvl="1">
              <a:defRPr/>
            </a:pPr>
            <a:r>
              <a:rPr lang="hu-HU" sz="2000" dirty="0"/>
              <a:t>nevek (írók, költők) felsorolása → barátok utáni vágyódás</a:t>
            </a:r>
          </a:p>
          <a:p>
            <a:pPr>
              <a:defRPr/>
            </a:pPr>
            <a:endParaRPr lang="hu-HU" sz="2400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dia.pool.pim.hu/html/muvek/LENGYEL/lengyel00001/lengyel00025/lb_hk_page22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88913"/>
            <a:ext cx="5113337" cy="653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5B9951EE-DEC0-5234-35DD-12490756F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 algn="ctr">
              <a:buNone/>
            </a:pPr>
            <a:r>
              <a:rPr lang="hu-HU" i="1" dirty="0">
                <a:latin typeface="Bookman Old Style" panose="02050604050505020204" pitchFamily="18" charset="0"/>
              </a:rPr>
              <a:t>„Mert a költészet és a teremtés egyazon dolog</a:t>
            </a:r>
            <a:r>
              <a:rPr lang="hu-HU" b="0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: csak azt nevezhetjük költőnek, aki feltalál, aki teremt – már amennyire az ember teremtésre képes. Költő az, aki új örömöket fedez fel, még ha ezeket gyötrelmes is elviselni. Az élet minden területén lehetünk költők: csupán annyi szükséges hozzá, hogy vakmerők legyünk, és felfedezőútra induljunk.”</a:t>
            </a:r>
            <a:endParaRPr lang="hu-HU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81781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1930</TotalTime>
  <Words>487</Words>
  <Application>Microsoft Office PowerPoint</Application>
  <PresentationFormat>Diavetítés a képernyőre (4:3 oldalarány)</PresentationFormat>
  <Paragraphs>54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1" baseType="lpstr">
      <vt:lpstr>Arial</vt:lpstr>
      <vt:lpstr>Bookman Old Style</vt:lpstr>
      <vt:lpstr>Alapértelmezett terv</vt:lpstr>
      <vt:lpstr>Guillaume Apollinaire (Róma, 1880 – Párizs, 1918)</vt:lpstr>
      <vt:lpstr>Élete</vt:lpstr>
      <vt:lpstr>Munkássága</vt:lpstr>
      <vt:lpstr>Bestiárium, vagy Orpheus kísérete (1911)</vt:lpstr>
      <vt:lpstr>PowerPoint-bemutató</vt:lpstr>
      <vt:lpstr>Kalligrammák (1918)</vt:lpstr>
      <vt:lpstr>PowerPoint-bemutató</vt:lpstr>
      <vt:lpstr>PowerPoint-bemutató</vt:lpstr>
    </vt:vector>
  </TitlesOfParts>
  <Company>Bástya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 nyelvi stíluseszközök</dc:title>
  <dc:creator>Barteky</dc:creator>
  <cp:lastModifiedBy>Dani</cp:lastModifiedBy>
  <cp:revision>145</cp:revision>
  <dcterms:created xsi:type="dcterms:W3CDTF">2013-10-09T19:13:33Z</dcterms:created>
  <dcterms:modified xsi:type="dcterms:W3CDTF">2025-02-03T21:37:37Z</dcterms:modified>
</cp:coreProperties>
</file>