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22" r:id="rId2"/>
    <p:sldId id="323" r:id="rId3"/>
    <p:sldId id="324" r:id="rId4"/>
    <p:sldId id="338" r:id="rId5"/>
    <p:sldId id="341" r:id="rId6"/>
    <p:sldId id="326" r:id="rId7"/>
    <p:sldId id="327" r:id="rId8"/>
    <p:sldId id="328" r:id="rId9"/>
    <p:sldId id="329" r:id="rId10"/>
    <p:sldId id="330" r:id="rId11"/>
    <p:sldId id="331" r:id="rId12"/>
    <p:sldId id="340" r:id="rId13"/>
    <p:sldId id="339" r:id="rId14"/>
    <p:sldId id="332" r:id="rId15"/>
    <p:sldId id="333" r:id="rId16"/>
    <p:sldId id="343" r:id="rId17"/>
    <p:sldId id="335" r:id="rId18"/>
    <p:sldId id="336" r:id="rId19"/>
    <p:sldId id="337" r:id="rId20"/>
    <p:sldId id="34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88" d="100"/>
          <a:sy n="88" d="100"/>
        </p:scale>
        <p:origin x="110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4C95A6-E858-4ED9-8889-70BEC744A3F8}" type="datetimeFigureOut">
              <a:rPr lang="hu-HU" smtClean="0"/>
              <a:t>2023.05.25.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30CCC1-59D9-4C01-A662-2586F50D66D2}" type="slidenum">
              <a:rPr lang="hu-HU" smtClean="0"/>
              <a:t>‹#›</a:t>
            </a:fld>
            <a:endParaRPr lang="hu-H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400" b="1" dirty="0" smtClean="0">
                <a:latin typeface="Bookman Old Style" pitchFamily="18" charset="0"/>
              </a:rPr>
              <a:t>Az angol romantika</a:t>
            </a:r>
            <a:endParaRPr lang="hu-HU" sz="4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Hol találkozott korábbi olvasmányai során a búcsúvers műfajával? Miben követi és miben írja felül Byron verse a műfaj hagyományait?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Mi jellemzi a vershelyzetet?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Kiket szólít meg a lírai alany, és miért </a:t>
            </a:r>
            <a:r>
              <a:rPr lang="hu-HU" i="1" dirty="0"/>
              <a:t>szakítja </a:t>
            </a:r>
            <a:r>
              <a:rPr lang="hu-HU" i="1" dirty="0" smtClean="0"/>
              <a:t>félbe válaszukat? Mi a különbség a megszólító és a megszólítottak szemléletében, világlátásában? </a:t>
            </a:r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Byron: </a:t>
            </a:r>
            <a:r>
              <a:rPr lang="hu-HU" sz="3200" b="1" i="1" dirty="0" smtClean="0"/>
              <a:t>Childe Harold búcsúja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10902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műfaja: elbeszélő költemény / verses </a:t>
            </a:r>
            <a:r>
              <a:rPr lang="hu-HU" dirty="0"/>
              <a:t>lírai </a:t>
            </a:r>
            <a:r>
              <a:rPr lang="hu-HU" dirty="0" smtClean="0"/>
              <a:t>útirajz / </a:t>
            </a:r>
            <a:r>
              <a:rPr lang="hu-HU" dirty="0"/>
              <a:t>verses </a:t>
            </a:r>
            <a:r>
              <a:rPr lang="hu-HU" dirty="0" smtClean="0"/>
              <a:t>regény (~ angol népballadák)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hazáját elhagyó </a:t>
            </a:r>
            <a:r>
              <a:rPr lang="hu-HU" dirty="0" err="1"/>
              <a:t>Childe</a:t>
            </a:r>
            <a:r>
              <a:rPr lang="hu-HU" dirty="0"/>
              <a:t> </a:t>
            </a:r>
            <a:r>
              <a:rPr lang="hu-HU" dirty="0" smtClean="0"/>
              <a:t>Harold </a:t>
            </a:r>
            <a:r>
              <a:rPr lang="hu-HU" dirty="0"/>
              <a:t>és kísérői beszélgetése a hajón</a:t>
            </a:r>
          </a:p>
          <a:p>
            <a:r>
              <a:rPr lang="hu-HU" dirty="0" smtClean="0"/>
              <a:t>szubjektivitás </a:t>
            </a:r>
          </a:p>
          <a:p>
            <a:r>
              <a:rPr lang="hu-HU" dirty="0" smtClean="0"/>
              <a:t>ironikus </a:t>
            </a:r>
            <a:r>
              <a:rPr lang="hu-HU" dirty="0"/>
              <a:t>és elégikus hangnem </a:t>
            </a:r>
            <a:r>
              <a:rPr lang="hu-HU" dirty="0" smtClean="0"/>
              <a:t>keveredése</a:t>
            </a:r>
          </a:p>
          <a:p>
            <a:r>
              <a:rPr lang="hu-HU" b="1" dirty="0" smtClean="0"/>
              <a:t>spleen</a:t>
            </a:r>
            <a:r>
              <a:rPr lang="hu-HU" dirty="0" smtClean="0"/>
              <a:t> mint életérzés</a:t>
            </a:r>
            <a:endParaRPr lang="hu-HU" b="1" dirty="0"/>
          </a:p>
          <a:p>
            <a:pPr lvl="1"/>
            <a:r>
              <a:rPr lang="hu-HU" dirty="0"/>
              <a:t>melankolikus hangulat, mélabú, világfájdalom, magába zárkózás, élvezetektől való megcsömörlés, életuntság, életundor, levertség, unalom, közöny, hiábavalóság és elátkozottság tudata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Byron: </a:t>
            </a:r>
            <a:r>
              <a:rPr lang="hu-HU" sz="3200" b="1" i="1" dirty="0"/>
              <a:t>Childe Harold </a:t>
            </a:r>
            <a:r>
              <a:rPr lang="hu-HU" sz="3200" b="1" i="1" dirty="0" smtClean="0"/>
              <a:t>zarándokútja</a:t>
            </a:r>
            <a:br>
              <a:rPr lang="hu-HU" sz="3200" b="1" i="1" dirty="0" smtClean="0"/>
            </a:br>
            <a:r>
              <a:rPr lang="hu-HU" sz="3200" b="1" i="1" dirty="0" smtClean="0"/>
              <a:t>(</a:t>
            </a:r>
            <a:r>
              <a:rPr lang="hu-HU" sz="3200" b="1" i="1" dirty="0" err="1" smtClean="0"/>
              <a:t>Childe</a:t>
            </a:r>
            <a:r>
              <a:rPr lang="hu-HU" sz="3200" b="1" i="1" dirty="0" smtClean="0"/>
              <a:t> </a:t>
            </a:r>
            <a:r>
              <a:rPr lang="hu-HU" sz="3200" b="1" i="1" dirty="0"/>
              <a:t>Harold </a:t>
            </a:r>
            <a:r>
              <a:rPr lang="hu-HU" sz="3200" b="1" i="1" dirty="0" smtClean="0"/>
              <a:t>búcsúja)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4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hu-HU" i="1" dirty="0"/>
              <a:t>Mennyiben felel meg a költemény </a:t>
            </a:r>
            <a:r>
              <a:rPr lang="hu-HU" i="1" dirty="0" smtClean="0"/>
              <a:t>az óda </a:t>
            </a:r>
            <a:r>
              <a:rPr lang="hu-HU" i="1" dirty="0"/>
              <a:t>műfajának</a:t>
            </a:r>
            <a:r>
              <a:rPr lang="hu-HU" i="1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Milyen jeleneteket ábrázol a váza?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Milyen ellentéteket szembesít egymással a vers?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Mit jelképez a vázakép a költő számára?</a:t>
            </a:r>
            <a:endParaRPr lang="hu-HU" i="1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Keats: </a:t>
            </a:r>
            <a:r>
              <a:rPr lang="hu-HU" sz="3200" b="1" i="1" dirty="0"/>
              <a:t>Óda egy görög vázához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8598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antik </a:t>
            </a:r>
            <a:r>
              <a:rPr lang="hu-HU" dirty="0"/>
              <a:t>váza megszólítása ~ görög </a:t>
            </a:r>
            <a:r>
              <a:rPr lang="hu-HU" dirty="0" smtClean="0"/>
              <a:t>szépségideál</a:t>
            </a:r>
          </a:p>
          <a:p>
            <a:r>
              <a:rPr lang="hu-HU" i="1" dirty="0" smtClean="0"/>
              <a:t>ekphraszisz</a:t>
            </a:r>
            <a:r>
              <a:rPr lang="hu-HU" dirty="0" smtClean="0"/>
              <a:t> (képleírás alakzata): a </a:t>
            </a:r>
            <a:r>
              <a:rPr lang="hu-HU" dirty="0"/>
              <a:t>vázakép </a:t>
            </a:r>
            <a:r>
              <a:rPr lang="hu-HU" dirty="0" smtClean="0"/>
              <a:t>megelevenítése</a:t>
            </a:r>
          </a:p>
          <a:p>
            <a:r>
              <a:rPr lang="hu-HU" dirty="0" smtClean="0"/>
              <a:t>motívumok:</a:t>
            </a:r>
            <a:endParaRPr lang="hu-HU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szereplők: szerelmespár, furulyázó pásztor, áldozati szertartásra összegyűlő nép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helyszínek: természet, város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képek, hanghatások  (dal </a:t>
            </a:r>
            <a:r>
              <a:rPr lang="hu-HU" dirty="0" smtClean="0">
                <a:latin typeface="Bookman Old Style"/>
              </a:rPr>
              <a:t>↔</a:t>
            </a:r>
            <a:r>
              <a:rPr lang="hu-HU" dirty="0" smtClean="0"/>
              <a:t> csend)</a:t>
            </a:r>
          </a:p>
          <a:p>
            <a:r>
              <a:rPr lang="hu-HU" dirty="0" smtClean="0"/>
              <a:t>látvány leírása (kérdések</a:t>
            </a:r>
            <a:r>
              <a:rPr lang="hu-HU" dirty="0"/>
              <a:t>, </a:t>
            </a:r>
            <a:r>
              <a:rPr lang="hu-HU" dirty="0" smtClean="0"/>
              <a:t>megszólítások) → elmélkedés, értelmezés</a:t>
            </a:r>
          </a:p>
          <a:p>
            <a:r>
              <a:rPr lang="hu-HU" dirty="0" smtClean="0"/>
              <a:t>egyetlen </a:t>
            </a:r>
            <a:r>
              <a:rPr lang="hu-HU" dirty="0"/>
              <a:t>pillanat </a:t>
            </a:r>
            <a:r>
              <a:rPr lang="hu-HU" dirty="0" smtClean="0"/>
              <a:t>rögzítése: az eszményi világ, az örök szépség és tökéletesség megragadásának </a:t>
            </a:r>
            <a:r>
              <a:rPr lang="hu-HU" dirty="0"/>
              <a:t>kísérlete </a:t>
            </a:r>
            <a:r>
              <a:rPr lang="hu-HU" dirty="0" smtClean="0"/>
              <a:t>→           a </a:t>
            </a:r>
            <a:r>
              <a:rPr lang="hu-HU" dirty="0"/>
              <a:t>művészet az öröklétbe emeli, halhatatlanná teszi a szépséget </a:t>
            </a:r>
            <a:r>
              <a:rPr lang="hu-HU" dirty="0" smtClean="0"/>
              <a:t>↔ </a:t>
            </a:r>
            <a:r>
              <a:rPr lang="hu-HU" dirty="0"/>
              <a:t>mulandó emberi </a:t>
            </a:r>
            <a:r>
              <a:rPr lang="hu-HU" dirty="0" smtClean="0"/>
              <a:t>élet (lásd: platóni ideatan)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Keats: </a:t>
            </a:r>
            <a:r>
              <a:rPr lang="hu-HU" sz="3200" b="1" i="1" dirty="0" smtClean="0"/>
              <a:t>Óda egy görög vázához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38309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hu-HU" i="1" dirty="0"/>
              <a:t>Mennyiben felel meg a költemény az óda műfajának</a:t>
            </a:r>
            <a:r>
              <a:rPr lang="hu-HU" i="1" dirty="0" smtClean="0"/>
              <a:t>? Milyen műfajmegjelölés illik a versre az ódán kívül?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Hányféle alakban személyesíti meg a költő a nyugati szelet? Milyen tulajdonságokat társít hozzá?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Miért vágyik a lírai én arra, hogy azonosulhasson a széllel? Mi mindennek lehet a szimbóluma a szél?</a:t>
            </a:r>
          </a:p>
          <a:p>
            <a:pPr marL="514350" indent="-514350">
              <a:buFont typeface="+mj-lt"/>
              <a:buAutoNum type="arabicParenR"/>
            </a:pPr>
            <a:r>
              <a:rPr lang="hu-HU" i="1" dirty="0" smtClean="0"/>
              <a:t>Milyen hasonlóságokat és különbségeket fedezhetünk fel Shelley és Keats ódája között?</a:t>
            </a:r>
            <a:r>
              <a:rPr lang="hu-HU" dirty="0" smtClean="0"/>
              <a:t> (téma, szerkezet, alakzatok és szóképek)</a:t>
            </a:r>
            <a:endParaRPr lang="hu-HU" i="1" dirty="0" smtClean="0"/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Shelley: </a:t>
            </a:r>
            <a:r>
              <a:rPr lang="hu-HU" sz="3200" b="1" i="1" dirty="0" smtClean="0"/>
              <a:t>Óda a nyugati szélhez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41262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sajátos versforma: szonett + tercina ötvözése</a:t>
            </a:r>
            <a:r>
              <a:rPr lang="hu-HU" dirty="0"/>
              <a:t>; áthajlások </a:t>
            </a:r>
            <a:r>
              <a:rPr lang="hu-HU" dirty="0" smtClean="0"/>
              <a:t>~ szél végtelen áradása</a:t>
            </a:r>
          </a:p>
          <a:p>
            <a:r>
              <a:rPr lang="hu-HU" dirty="0" smtClean="0"/>
              <a:t>(1-3. szonett) </a:t>
            </a:r>
            <a:r>
              <a:rPr lang="hu-HU" dirty="0"/>
              <a:t>a </a:t>
            </a:r>
            <a:r>
              <a:rPr lang="hu-HU" dirty="0" smtClean="0"/>
              <a:t>szél megszólítása </a:t>
            </a:r>
            <a:r>
              <a:rPr lang="hu-HU" dirty="0"/>
              <a:t>és </a:t>
            </a:r>
            <a:r>
              <a:rPr lang="hu-HU" dirty="0" smtClean="0"/>
              <a:t>jellemzése (E/2.)</a:t>
            </a:r>
          </a:p>
          <a:p>
            <a:pPr lvl="1"/>
            <a:r>
              <a:rPr lang="hu-HU" dirty="0" smtClean="0"/>
              <a:t>korlátlan </a:t>
            </a:r>
            <a:r>
              <a:rPr lang="hu-HU" dirty="0"/>
              <a:t>természeti </a:t>
            </a:r>
            <a:r>
              <a:rPr lang="hu-HU" dirty="0" smtClean="0"/>
              <a:t>erő, pusztító </a:t>
            </a:r>
            <a:r>
              <a:rPr lang="hu-HU" dirty="0"/>
              <a:t>és </a:t>
            </a:r>
            <a:r>
              <a:rPr lang="hu-HU" dirty="0" smtClean="0"/>
              <a:t>megőrző		        → </a:t>
            </a:r>
            <a:r>
              <a:rPr lang="hu-HU" dirty="0"/>
              <a:t>panteisztikus </a:t>
            </a:r>
            <a:r>
              <a:rPr lang="hu-HU" dirty="0" smtClean="0"/>
              <a:t>természetszemlélet</a:t>
            </a:r>
          </a:p>
          <a:p>
            <a:pPr lvl="1"/>
            <a:r>
              <a:rPr lang="hu-HU" dirty="0" smtClean="0"/>
              <a:t>(1) lomb; (2) felhő; (3) </a:t>
            </a:r>
            <a:r>
              <a:rPr lang="hu-HU" dirty="0"/>
              <a:t>hab → átveszik a szél </a:t>
            </a:r>
            <a:r>
              <a:rPr lang="hu-HU" dirty="0" smtClean="0"/>
              <a:t>erejét (~ föld, ég, víz)</a:t>
            </a:r>
          </a:p>
          <a:p>
            <a:pPr lvl="1"/>
            <a:r>
              <a:rPr lang="hu-HU" dirty="0" smtClean="0"/>
              <a:t>késleltetés, feszültségkeltés</a:t>
            </a:r>
            <a:endParaRPr lang="hu-HU" dirty="0"/>
          </a:p>
          <a:p>
            <a:r>
              <a:rPr lang="hu-HU" dirty="0" smtClean="0"/>
              <a:t>(4-5. szonett) kérés megfogalmazása (E/1. – E/2.)</a:t>
            </a:r>
          </a:p>
          <a:p>
            <a:pPr lvl="1"/>
            <a:r>
              <a:rPr lang="hu-HU" dirty="0"/>
              <a:t>(4) a korábbi kulcsmotívumok megismétlése → </a:t>
            </a:r>
            <a:r>
              <a:rPr lang="hu-HU" dirty="0" err="1"/>
              <a:t>azonosulásvágy</a:t>
            </a:r>
            <a:endParaRPr lang="hu-HU" dirty="0"/>
          </a:p>
          <a:p>
            <a:pPr lvl="1"/>
            <a:r>
              <a:rPr lang="hu-HU" dirty="0"/>
              <a:t>(5) hárfametafora ~ költészetjelkép</a:t>
            </a:r>
          </a:p>
          <a:p>
            <a:pPr lvl="1"/>
            <a:r>
              <a:rPr lang="hu-HU" dirty="0"/>
              <a:t>zárlat próféciája: „Késhet a Tavasz, ha már itt a Tél?” (évszaktoposz</a:t>
            </a:r>
            <a:r>
              <a:rPr lang="hu-HU" dirty="0" smtClean="0"/>
              <a:t>) → </a:t>
            </a:r>
            <a:r>
              <a:rPr lang="hu-HU" dirty="0"/>
              <a:t>örök körforgás</a:t>
            </a:r>
          </a:p>
          <a:p>
            <a:r>
              <a:rPr lang="hu-HU" dirty="0" smtClean="0"/>
              <a:t>nyugati szél </a:t>
            </a:r>
            <a:r>
              <a:rPr lang="hu-HU" dirty="0"/>
              <a:t>~ a természet megváltó </a:t>
            </a:r>
            <a:r>
              <a:rPr lang="hu-HU" dirty="0" smtClean="0"/>
              <a:t>ereje / szabadságjelkép</a:t>
            </a:r>
          </a:p>
          <a:p>
            <a:r>
              <a:rPr lang="hu-HU" dirty="0" smtClean="0"/>
              <a:t>romantikus stílusjegyek (képalkotás, zeneiség, pátosz)</a:t>
            </a:r>
          </a:p>
          <a:p>
            <a:r>
              <a:rPr lang="hu-HU" dirty="0" smtClean="0"/>
              <a:t>Babits szerint Tóth Árpád fordítása a legszebb „magyar” vers </a:t>
            </a:r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3200" b="1" dirty="0"/>
              <a:t>Shelley: </a:t>
            </a:r>
            <a:r>
              <a:rPr lang="hu-HU" sz="3200" b="1" i="1" dirty="0"/>
              <a:t>Óda a nyugati szélhez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3418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/>
              <a:t>első közismert amerikai </a:t>
            </a:r>
            <a:r>
              <a:rPr lang="hu-HU" dirty="0" smtClean="0"/>
              <a:t>író</a:t>
            </a:r>
          </a:p>
          <a:p>
            <a:r>
              <a:rPr lang="hu-HU" dirty="0" smtClean="0"/>
              <a:t>az </a:t>
            </a:r>
            <a:r>
              <a:rPr lang="hu-HU" dirty="0"/>
              <a:t>írásból akar megélni → anyagi gondok</a:t>
            </a:r>
          </a:p>
          <a:p>
            <a:r>
              <a:rPr lang="hu-HU" dirty="0" smtClean="0"/>
              <a:t>halálának </a:t>
            </a:r>
            <a:r>
              <a:rPr lang="hu-HU" dirty="0"/>
              <a:t>oka máig ismeretlen</a:t>
            </a:r>
          </a:p>
          <a:p>
            <a:r>
              <a:rPr lang="hu-HU" dirty="0" smtClean="0"/>
              <a:t>„</a:t>
            </a:r>
            <a:r>
              <a:rPr lang="hu-HU" dirty="0"/>
              <a:t>sötét romantika</a:t>
            </a:r>
            <a:r>
              <a:rPr lang="hu-HU" dirty="0" smtClean="0"/>
              <a:t>”, gótikus irodalom                  (misztika, irracionalitás, halálábrázolás)</a:t>
            </a:r>
          </a:p>
          <a:p>
            <a:r>
              <a:rPr lang="hu-HU" dirty="0" smtClean="0"/>
              <a:t>sokoldalú </a:t>
            </a:r>
            <a:r>
              <a:rPr lang="hu-HU" dirty="0"/>
              <a:t>munkásság: versek, novellák, szatírák, rémtörténetek, kísértethistóriák, bűnügyi történet, tudományos-fantasztikus regény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effectLst/>
                <a:latin typeface="Bookman Old Style" panose="02050604050505020204" pitchFamily="18" charset="0"/>
              </a:rPr>
              <a:t>Edgar Allan </a:t>
            </a:r>
            <a:r>
              <a:rPr lang="hu-HU" sz="3200" b="1" dirty="0" smtClean="0">
                <a:effectLst/>
                <a:latin typeface="Bookman Old Style" panose="02050604050505020204" pitchFamily="18" charset="0"/>
              </a:rPr>
              <a:t>Poe </a:t>
            </a:r>
            <a:r>
              <a:rPr lang="hu-HU" sz="3200" dirty="0" smtClean="0">
                <a:effectLst/>
                <a:latin typeface="Bookman Old Style" panose="02050604050505020204" pitchFamily="18" charset="0"/>
              </a:rPr>
              <a:t>(1809–1849)</a:t>
            </a:r>
            <a:endParaRPr lang="hu-HU" sz="32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Edgar Allan Poe: Buried Alive | Edgar Allan Poe Biography | American  Masters | P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2088232" cy="29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2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Milyen a vers hangulata? Milyen hangulatteremtő eszközök révén teremti meg a vers ezt az atmoszférát? </a:t>
            </a:r>
          </a:p>
          <a:p>
            <a:r>
              <a:rPr lang="hu-HU" i="1" dirty="0" smtClean="0"/>
              <a:t>Melyek a vers epikai, lírai és drámai vonásai?</a:t>
            </a:r>
          </a:p>
          <a:p>
            <a:r>
              <a:rPr lang="hu-HU" i="1" dirty="0" smtClean="0"/>
              <a:t>Hogyan értelmezhető a holló szerepe?</a:t>
            </a:r>
          </a:p>
          <a:p>
            <a:r>
              <a:rPr lang="hu-HU" i="1" dirty="0" smtClean="0"/>
              <a:t>Melyek a beszélőt gyötrő kérdések? Milyen formában kap rájuk választ?  </a:t>
            </a:r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i="1" dirty="0"/>
              <a:t>Poe: A holló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986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Poe szerint a műalkotás születése nem ihletett állapot, hanem </a:t>
            </a:r>
            <a:r>
              <a:rPr lang="hu-HU" b="1" dirty="0"/>
              <a:t>tudatos megalkotottság </a:t>
            </a:r>
            <a:r>
              <a:rPr lang="hu-HU" dirty="0" smtClean="0"/>
              <a:t>eredménye → tökéletesre </a:t>
            </a:r>
            <a:r>
              <a:rPr lang="hu-HU" dirty="0"/>
              <a:t>csiszolt vers</a:t>
            </a:r>
          </a:p>
          <a:p>
            <a:pPr lvl="1"/>
            <a:r>
              <a:rPr lang="hu-HU" dirty="0" smtClean="0"/>
              <a:t>terjedelem </a:t>
            </a:r>
            <a:r>
              <a:rPr lang="hu-HU" dirty="0"/>
              <a:t>megtervezése</a:t>
            </a:r>
          </a:p>
          <a:p>
            <a:pPr lvl="1"/>
            <a:r>
              <a:rPr lang="hu-HU" dirty="0"/>
              <a:t>szépség + szomorúság → elégikus, melankolikus hangvétel</a:t>
            </a:r>
          </a:p>
          <a:p>
            <a:pPr lvl="1"/>
            <a:r>
              <a:rPr lang="hu-HU" dirty="0"/>
              <a:t>alapszavak kiválasztása, refrén megalkotása (raven ~ never)</a:t>
            </a:r>
          </a:p>
          <a:p>
            <a:pPr lvl="1"/>
            <a:r>
              <a:rPr lang="hu-HU" dirty="0"/>
              <a:t>téma: egy fiatal, szép nő (Lenóra) halála</a:t>
            </a:r>
          </a:p>
          <a:p>
            <a:pPr lvl="1"/>
            <a:r>
              <a:rPr lang="hu-HU" dirty="0" smtClean="0"/>
              <a:t>beszédhelyzet, szcenika: </a:t>
            </a:r>
            <a:r>
              <a:rPr lang="hu-HU" dirty="0"/>
              <a:t>egy viharos téli éjszakán kedvesét sirató férfi</a:t>
            </a:r>
          </a:p>
          <a:p>
            <a:pPr lvl="1"/>
            <a:r>
              <a:rPr lang="hu-HU" dirty="0"/>
              <a:t>rejtélyes holló felbukkanása (~ halálmadár) </a:t>
            </a:r>
          </a:p>
          <a:p>
            <a:pPr lvl="1"/>
            <a:r>
              <a:rPr lang="hu-HU" dirty="0"/>
              <a:t>versforma, zeneiség</a:t>
            </a:r>
          </a:p>
          <a:p>
            <a:pPr lvl="1"/>
            <a:r>
              <a:rPr lang="hu-HU" dirty="0"/>
              <a:t>kulcsversszak (16.) megírása </a:t>
            </a:r>
          </a:p>
          <a:p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hu-HU" sz="3200" b="1" i="1" dirty="0"/>
              <a:t>Poe: A </a:t>
            </a:r>
            <a:r>
              <a:rPr lang="hu-HU" sz="3200" b="1" i="1" dirty="0" smtClean="0"/>
              <a:t>holló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3814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/>
          <a:lstStyle/>
          <a:p>
            <a:r>
              <a:rPr lang="hu-HU" dirty="0"/>
              <a:t>titokzatos, borzongató hangulat</a:t>
            </a:r>
          </a:p>
          <a:p>
            <a:r>
              <a:rPr lang="hu-HU" dirty="0"/>
              <a:t>epikus történés + látomásos lírai mozzanatok → valóság és képzelet határán</a:t>
            </a:r>
          </a:p>
          <a:p>
            <a:r>
              <a:rPr lang="hu-HU" dirty="0"/>
              <a:t>különös „párbeszéd”: a beszélő kérdései – a holló „válasza”</a:t>
            </a:r>
          </a:p>
          <a:p>
            <a:pPr lvl="1"/>
            <a:r>
              <a:rPr lang="hu-HU" dirty="0"/>
              <a:t>vigaszt nyújt-e a felejtés?</a:t>
            </a:r>
          </a:p>
          <a:p>
            <a:pPr lvl="1"/>
            <a:r>
              <a:rPr lang="hu-HU" dirty="0"/>
              <a:t>találkozik-e </a:t>
            </a:r>
            <a:r>
              <a:rPr lang="hu-HU" dirty="0" smtClean="0"/>
              <a:t>kedvesével </a:t>
            </a:r>
            <a:r>
              <a:rPr lang="hu-HU" dirty="0"/>
              <a:t>a túlvilágon?</a:t>
            </a:r>
          </a:p>
          <a:p>
            <a:r>
              <a:rPr lang="hu-HU" dirty="0"/>
              <a:t>a lírai én tudatában zajló dialógus → félelmek, felismerések kivetítése</a:t>
            </a:r>
          </a:p>
          <a:p>
            <a:r>
              <a:rPr lang="hu-HU" dirty="0"/>
              <a:t>zárlat: jelen állapot véglegessége, időtlenítése</a:t>
            </a:r>
          </a:p>
        </p:txBody>
      </p:sp>
    </p:spTree>
    <p:extLst>
      <p:ext uri="{BB962C8B-B14F-4D97-AF65-F5344CB8AC3E}">
        <p14:creationId xmlns:p14="http://schemas.microsoft.com/office/powerpoint/2010/main" val="38896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éptalálat a következőre: „voltaire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AutoShape 2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Képtalálat a következőre: „hoffmann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Képtalálat a következőre: „william blak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6" y="312737"/>
            <a:ext cx="1891684" cy="27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 a következőre: „robert burn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2738"/>
            <a:ext cx="2237631" cy="27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Képtalálat a következőre: „wordsworth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738"/>
            <a:ext cx="1897489" cy="27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éptalálat a következőre: „coleridge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2739"/>
            <a:ext cx="2022207" cy="27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éptalálat a következőre: „shelley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2041020" cy="29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éptalálat a következőre: „byron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3356992"/>
            <a:ext cx="2158017" cy="29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éptalálat a következőre: „keats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356992"/>
            <a:ext cx="2903515" cy="29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t és a Pendulum Lesson Pla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11807"/>
            <a:ext cx="4649656" cy="26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Murders in the Rue Morgue – Old Book Illustra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2" y="611807"/>
            <a:ext cx="3656447" cy="52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rk Tales: Edgar Allan Poes The Oval Portrait (Gameplay) HD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"/>
          <a:stretch/>
        </p:blipFill>
        <p:spPr bwMode="auto">
          <a:xfrm>
            <a:off x="4211960" y="3429000"/>
            <a:ext cx="4649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3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William Wordsworth</a:t>
            </a:r>
          </a:p>
          <a:p>
            <a:r>
              <a:rPr lang="hu-HU" dirty="0" smtClean="0"/>
              <a:t>Samuel Taylor Coleridge</a:t>
            </a:r>
          </a:p>
          <a:p>
            <a:r>
              <a:rPr lang="hu-HU" dirty="0" smtClean="0"/>
              <a:t>Robert Southey</a:t>
            </a:r>
          </a:p>
          <a:p>
            <a:endParaRPr lang="hu-HU" dirty="0" smtClean="0"/>
          </a:p>
          <a:p>
            <a:endParaRPr lang="hu-HU" dirty="0"/>
          </a:p>
          <a:p>
            <a:pPr>
              <a:buFontTx/>
              <a:buNone/>
            </a:pPr>
            <a:r>
              <a:rPr lang="hu-HU" dirty="0" smtClean="0"/>
              <a:t>Wordsworth – Coleridge: </a:t>
            </a:r>
            <a:r>
              <a:rPr lang="hu-HU" i="1" dirty="0" smtClean="0"/>
              <a:t>Lírai balladák </a:t>
            </a:r>
            <a:r>
              <a:rPr lang="hu-HU" dirty="0" smtClean="0"/>
              <a:t>c. kötet (1798)</a:t>
            </a:r>
          </a:p>
          <a:p>
            <a:pPr>
              <a:buFontTx/>
              <a:buNone/>
            </a:pPr>
            <a:r>
              <a:rPr lang="hu-HU" dirty="0" smtClean="0">
                <a:latin typeface="Bookman Old Style"/>
              </a:rPr>
              <a:t>→</a:t>
            </a:r>
            <a:r>
              <a:rPr lang="hu-HU" dirty="0" smtClean="0"/>
              <a:t> az angol romantika kezdete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műfajok ötvözése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népköltészeti ihletés 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 természeteszmény	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latin typeface="Bookman Old Style" pitchFamily="18" charset="0"/>
              </a:rPr>
              <a:t>Az első </a:t>
            </a:r>
            <a:r>
              <a:rPr lang="hu-HU" sz="3200" b="1" dirty="0" smtClean="0">
                <a:latin typeface="Bookman Old Style" pitchFamily="18" charset="0"/>
              </a:rPr>
              <a:t>nemzedék – „tavi költők”</a:t>
            </a:r>
            <a:endParaRPr lang="hu-HU" sz="3200" b="1" dirty="0"/>
          </a:p>
        </p:txBody>
      </p:sp>
      <p:pic>
        <p:nvPicPr>
          <p:cNvPr id="1026" name="Picture 2" descr="William Wordsworth on Pleasure as the Shared Heart of Poetry and Science –  Brain Pick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1814186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muel Taylor Coleridge (Poet, Critic and Philosopher) - On This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524000"/>
            <a:ext cx="1754426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„A fő cél ugyanis, amit e költeményekben kitűztem, az volt, hogy a mindennapi életből válasszam ki az eseményeket és a helyzeteket, és hogy mindvégig – amennyire lehetséges – oly nyelven adjam elő vagy írjam le őket, melyet valóban használnak az emberek; egyúttal pedig az, hogy a képzelettel kissé kiszínezzem azokat, miáltal az elme szokatlan megvilágításban látja a köznapi dolgokat; továbbá és mindenekelőtt pedig az, hogy ezeket az eseményeket és helyzeteket érdekessé tegyem oly </a:t>
            </a:r>
            <a:r>
              <a:rPr lang="hu-HU" dirty="0" smtClean="0"/>
              <a:t>módon</a:t>
            </a:r>
            <a:r>
              <a:rPr lang="hu-HU" dirty="0"/>
              <a:t>, hogy felkutatom bennük – híven, bár nem hivalkodón – természetünk ősi törvényeit: főképpen ami azt a módot illeti, ahogyan felindult állapotban társítjuk a képzeteket.”</a:t>
            </a:r>
          </a:p>
          <a:p>
            <a:pPr marL="0" indent="0" algn="r">
              <a:buNone/>
            </a:pPr>
            <a:r>
              <a:rPr lang="hu-HU" i="1" dirty="0"/>
              <a:t>(W. Wordsworth: Előszó a Lírai balladákhoz – részlet)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15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hu-HU" dirty="0" smtClean="0"/>
              <a:t>Hogyan változnak az idősíkok a versben?</a:t>
            </a:r>
          </a:p>
          <a:p>
            <a:pPr marL="514350" indent="-514350">
              <a:buFont typeface="+mj-lt"/>
              <a:buAutoNum type="arabicParenR"/>
            </a:pPr>
            <a:r>
              <a:rPr lang="hu-HU" dirty="0" smtClean="0"/>
              <a:t>Miként alakul át a konkrét látvány általános érvényű látomássá a költő képzeletében?</a:t>
            </a:r>
          </a:p>
          <a:p>
            <a:pPr marL="514350" indent="-514350">
              <a:buFont typeface="+mj-lt"/>
              <a:buAutoNum type="arabicParenR"/>
            </a:pPr>
            <a:r>
              <a:rPr lang="hu-HU" dirty="0"/>
              <a:t>Milyen stíluseszközök figyelhetők meg a versben?  Hogyan </a:t>
            </a:r>
            <a:r>
              <a:rPr lang="hu-HU" dirty="0" smtClean="0"/>
              <a:t>értelmezhető a tűzliliomok szerepe?</a:t>
            </a:r>
            <a:endParaRPr lang="hu-HU" dirty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Wordsworth: </a:t>
            </a:r>
            <a:r>
              <a:rPr lang="hu-HU" sz="3200" b="1" i="1" dirty="0"/>
              <a:t>Táncoló tűzliliomok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82084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r>
              <a:rPr lang="hu-HU" dirty="0" smtClean="0"/>
              <a:t>(1-3. vsz.) múltbeli természetélmény leírása (E/1. sz.) </a:t>
            </a:r>
          </a:p>
          <a:p>
            <a:r>
              <a:rPr lang="hu-HU" dirty="0" smtClean="0"/>
              <a:t>(4. vsz.) jelenbeli emlékezés: lelki élmény, elragadtatás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külvilág </a:t>
            </a:r>
            <a:r>
              <a:rPr lang="hu-HU" dirty="0"/>
              <a:t>→</a:t>
            </a:r>
            <a:r>
              <a:rPr lang="hu-HU" dirty="0" smtClean="0"/>
              <a:t> belső világ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látvány </a:t>
            </a:r>
            <a:r>
              <a:rPr lang="hu-HU" dirty="0"/>
              <a:t>→ látomás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 smtClean="0"/>
              <a:t>természetes → természetfölötti</a:t>
            </a:r>
          </a:p>
          <a:p>
            <a:pPr marL="0" indent="0">
              <a:buNone/>
            </a:pPr>
            <a:r>
              <a:rPr lang="hu-HU" dirty="0" smtClean="0">
                <a:latin typeface="Bookman Old Style"/>
              </a:rPr>
              <a:t>→</a:t>
            </a:r>
            <a:r>
              <a:rPr lang="hu-HU" dirty="0" smtClean="0"/>
              <a:t> kivételes pillanat: ember és természet harmóniája, tökéletes szépség, teljességélmény megtapasztalása</a:t>
            </a:r>
          </a:p>
          <a:p>
            <a:r>
              <a:rPr lang="hu-HU" dirty="0" smtClean="0"/>
              <a:t>stíluseszközök: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400" dirty="0" smtClean="0"/>
              <a:t>felsorolás</a:t>
            </a:r>
            <a:r>
              <a:rPr lang="hu-HU" sz="2400" dirty="0"/>
              <a:t>, fokozás, túlzás, hasonlat, metafora, megszemélyesítés stb.</a:t>
            </a:r>
          </a:p>
          <a:p>
            <a:r>
              <a:rPr lang="hu-HU" dirty="0" smtClean="0"/>
              <a:t>forma: jambikus lejtésű stanzák</a:t>
            </a:r>
          </a:p>
          <a:p>
            <a:pPr lvl="1"/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Wordsworth: </a:t>
            </a:r>
            <a:r>
              <a:rPr lang="hu-HU" sz="3200" b="1" i="1" dirty="0" smtClean="0"/>
              <a:t>Táncoló tűzliliomok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3787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vadnárcisz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5476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űzliliom k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187714" cy="31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pPr marL="0" indent="0">
              <a:buNone/>
            </a:pPr>
            <a:r>
              <a:rPr lang="hu-HU" i="1" dirty="0"/>
              <a:t>Valaha forrásokon, </a:t>
            </a:r>
            <a:r>
              <a:rPr lang="hu-HU" i="1" dirty="0" smtClean="0"/>
              <a:t>berkeken,</a:t>
            </a:r>
            <a:br>
              <a:rPr lang="hu-HU" i="1" dirty="0" smtClean="0"/>
            </a:br>
            <a:r>
              <a:rPr lang="hu-HU" i="1" dirty="0" smtClean="0"/>
              <a:t>   a </a:t>
            </a:r>
            <a:r>
              <a:rPr lang="hu-HU" i="1" dirty="0"/>
              <a:t>földön, s mit csak </a:t>
            </a:r>
            <a:r>
              <a:rPr lang="hu-HU" i="1" dirty="0" smtClean="0"/>
              <a:t>láthatok,</a:t>
            </a:r>
            <a:br>
              <a:rPr lang="hu-HU" i="1" dirty="0" smtClean="0"/>
            </a:br>
            <a:r>
              <a:rPr lang="hu-HU" i="1" dirty="0" smtClean="0"/>
              <a:t>       úgy </a:t>
            </a:r>
            <a:r>
              <a:rPr lang="hu-HU" i="1" dirty="0"/>
              <a:t>tűnt nekem,</a:t>
            </a:r>
            <a:br>
              <a:rPr lang="hu-HU" i="1" dirty="0"/>
            </a:br>
            <a:r>
              <a:rPr lang="hu-HU" i="1" dirty="0"/>
              <a:t>   hogy mennyei fényár ragyog,</a:t>
            </a:r>
            <a:br>
              <a:rPr lang="hu-HU" i="1" dirty="0"/>
            </a:br>
            <a:r>
              <a:rPr lang="hu-HU" i="1" dirty="0"/>
              <a:t>álom, mely tündöklő és eleven.</a:t>
            </a:r>
            <a:br>
              <a:rPr lang="hu-HU" i="1" dirty="0"/>
            </a:br>
            <a:r>
              <a:rPr lang="hu-HU" i="1" dirty="0"/>
              <a:t>Ma már nem úgy van, ahogy egykoron; -</a:t>
            </a:r>
            <a:br>
              <a:rPr lang="hu-HU" i="1" dirty="0"/>
            </a:br>
            <a:r>
              <a:rPr lang="hu-HU" i="1" dirty="0"/>
              <a:t>     forduljak bárhova,</a:t>
            </a:r>
            <a:br>
              <a:rPr lang="hu-HU" i="1" dirty="0"/>
            </a:br>
            <a:r>
              <a:rPr lang="hu-HU" i="1" dirty="0"/>
              <a:t>       sem éjszaka,</a:t>
            </a:r>
            <a:br>
              <a:rPr lang="hu-HU" i="1" dirty="0"/>
            </a:br>
            <a:r>
              <a:rPr lang="hu-HU" i="1" dirty="0"/>
              <a:t>sem nappal: látni azt többé már nem fogom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 algn="r">
              <a:buNone/>
            </a:pPr>
            <a:r>
              <a:rPr lang="hu-HU" i="1" dirty="0" smtClean="0"/>
              <a:t>(Óda: a halhatatlanság sejtelme a kora gyermekkor emlékeiből – Ferencz </a:t>
            </a:r>
            <a:r>
              <a:rPr lang="hu-HU" i="1" smtClean="0"/>
              <a:t>Győző fordítása)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9615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r>
              <a:rPr lang="hu-HU" dirty="0" smtClean="0"/>
              <a:t>Lord George Gordon Noël Byron</a:t>
            </a:r>
          </a:p>
          <a:p>
            <a:r>
              <a:rPr lang="hu-HU" dirty="0" smtClean="0"/>
              <a:t>Percy Bysshe Shelley</a:t>
            </a:r>
          </a:p>
          <a:p>
            <a:r>
              <a:rPr lang="hu-HU" dirty="0" smtClean="0"/>
              <a:t>John Keats</a:t>
            </a:r>
            <a:endParaRPr lang="hu-H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Bookman Old Style" pitchFamily="18" charset="0"/>
              </a:rPr>
              <a:t>A második nemzedék –</a:t>
            </a:r>
            <a:br>
              <a:rPr lang="hu-HU" sz="3200" b="1" dirty="0" smtClean="0">
                <a:latin typeface="Bookman Old Style" pitchFamily="18" charset="0"/>
              </a:rPr>
            </a:br>
            <a:r>
              <a:rPr lang="hu-HU" sz="3200" b="1" dirty="0" smtClean="0">
                <a:latin typeface="Bookman Old Style" pitchFamily="18" charset="0"/>
              </a:rPr>
              <a:t>a </a:t>
            </a:r>
            <a:r>
              <a:rPr lang="hu-HU" sz="3200" b="1" dirty="0">
                <a:latin typeface="Bookman Old Style" pitchFamily="18" charset="0"/>
              </a:rPr>
              <a:t>„nagy romantikus triász”</a:t>
            </a:r>
            <a:endParaRPr lang="hu-HU" sz="3200" dirty="0"/>
          </a:p>
        </p:txBody>
      </p:sp>
      <p:pic>
        <p:nvPicPr>
          <p:cNvPr id="8" name="Picture 6" descr="Percy Bysshe Shelley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34560"/>
            <a:ext cx="2376264" cy="29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ohn Keats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30" y="3434559"/>
            <a:ext cx="2479059" cy="29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ájl:George Gordon Byron, 6th Baron Byron by Richard Westall (2).jpg – 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36385"/>
            <a:ext cx="2235021" cy="29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2491</TotalTime>
  <Words>1128</Words>
  <Application>Microsoft Office PowerPoint</Application>
  <PresentationFormat>Diavetítés a képernyőre (4:3 oldalarány)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Bookman Old Style</vt:lpstr>
      <vt:lpstr>Constantia</vt:lpstr>
      <vt:lpstr>Wingdings</vt:lpstr>
      <vt:lpstr>Wingdings 2</vt:lpstr>
      <vt:lpstr>Paper</vt:lpstr>
      <vt:lpstr>Az angol romantika</vt:lpstr>
      <vt:lpstr>PowerPoint-bemutató</vt:lpstr>
      <vt:lpstr>Az első nemzedék – „tavi költők”</vt:lpstr>
      <vt:lpstr>PowerPoint-bemutató</vt:lpstr>
      <vt:lpstr>Wordsworth: Táncoló tűzliliomok</vt:lpstr>
      <vt:lpstr>Wordsworth: Táncoló tűzliliomok</vt:lpstr>
      <vt:lpstr>PowerPoint-bemutató</vt:lpstr>
      <vt:lpstr>PowerPoint-bemutató</vt:lpstr>
      <vt:lpstr>A második nemzedék – a „nagy romantikus triász”</vt:lpstr>
      <vt:lpstr>Byron: Childe Harold búcsúja</vt:lpstr>
      <vt:lpstr>Byron: Childe Harold zarándokútja (Childe Harold búcsúja)</vt:lpstr>
      <vt:lpstr>Keats: Óda egy görög vázához</vt:lpstr>
      <vt:lpstr>Keats: Óda egy görög vázához</vt:lpstr>
      <vt:lpstr>Shelley: Óda a nyugati szélhez</vt:lpstr>
      <vt:lpstr>Shelley: Óda a nyugati szélhez</vt:lpstr>
      <vt:lpstr>Edgar Allan Poe (1809–1849)</vt:lpstr>
      <vt:lpstr>Poe: A holló</vt:lpstr>
      <vt:lpstr>Poe: A holló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barokk</dc:title>
  <dc:creator>Bartek Dani</dc:creator>
  <cp:lastModifiedBy>Bartek Dániel</cp:lastModifiedBy>
  <cp:revision>141</cp:revision>
  <dcterms:created xsi:type="dcterms:W3CDTF">2016-11-06T14:22:17Z</dcterms:created>
  <dcterms:modified xsi:type="dcterms:W3CDTF">2023-05-25T20:58:24Z</dcterms:modified>
</cp:coreProperties>
</file>