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1" r:id="rId3"/>
    <p:sldId id="263" r:id="rId4"/>
    <p:sldId id="286" r:id="rId5"/>
    <p:sldId id="287" r:id="rId6"/>
    <p:sldId id="288" r:id="rId7"/>
    <p:sldId id="292" r:id="rId8"/>
    <p:sldId id="289" r:id="rId9"/>
    <p:sldId id="291" r:id="rId10"/>
    <p:sldId id="258" r:id="rId11"/>
    <p:sldId id="290" r:id="rId12"/>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C24C95A6-E858-4ED9-8889-70BEC744A3F8}" type="datetimeFigureOut">
              <a:rPr lang="hu-HU" smtClean="0"/>
              <a:t>2024. 11. 25.</a:t>
            </a:fld>
            <a:endParaRPr lang="hu-HU"/>
          </a:p>
        </p:txBody>
      </p:sp>
      <p:sp>
        <p:nvSpPr>
          <p:cNvPr id="16" name="Slide Number Placeholder 15"/>
          <p:cNvSpPr>
            <a:spLocks noGrp="1"/>
          </p:cNvSpPr>
          <p:nvPr>
            <p:ph type="sldNum" sz="quarter" idx="11"/>
          </p:nvPr>
        </p:nvSpPr>
        <p:spPr/>
        <p:txBody>
          <a:bodyPr/>
          <a:lstStyle/>
          <a:p>
            <a:fld id="{3A30CCC1-59D9-4C01-A662-2586F50D66D2}" type="slidenum">
              <a:rPr lang="hu-HU" smtClean="0"/>
              <a:t>‹#›</a:t>
            </a:fld>
            <a:endParaRPr lang="hu-HU"/>
          </a:p>
        </p:txBody>
      </p:sp>
      <p:sp>
        <p:nvSpPr>
          <p:cNvPr id="17" name="Footer Placeholder 16"/>
          <p:cNvSpPr>
            <a:spLocks noGrp="1"/>
          </p:cNvSpPr>
          <p:nvPr>
            <p:ph type="ftr" sz="quarter" idx="12"/>
          </p:nvPr>
        </p:nvSpPr>
        <p:spPr/>
        <p:txBody>
          <a:bodyPr/>
          <a:lstStyle/>
          <a:p>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24C95A6-E858-4ED9-8889-70BEC744A3F8}" type="datetimeFigureOut">
              <a:rPr lang="hu-HU" smtClean="0"/>
              <a:t>2024. 11. 25.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30CCC1-59D9-4C01-A662-2586F50D66D2}"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24C95A6-E858-4ED9-8889-70BEC744A3F8}" type="datetimeFigureOut">
              <a:rPr lang="hu-HU" smtClean="0"/>
              <a:t>2024. 11. 25.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30CCC1-59D9-4C01-A662-2586F50D66D2}"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C24C95A6-E858-4ED9-8889-70BEC744A3F8}" type="datetimeFigureOut">
              <a:rPr lang="hu-HU" smtClean="0"/>
              <a:t>2024. 11. 25.</a:t>
            </a:fld>
            <a:endParaRPr lang="hu-HU"/>
          </a:p>
        </p:txBody>
      </p:sp>
      <p:sp>
        <p:nvSpPr>
          <p:cNvPr id="15" name="Slide Number Placeholder 14"/>
          <p:cNvSpPr>
            <a:spLocks noGrp="1"/>
          </p:cNvSpPr>
          <p:nvPr>
            <p:ph type="sldNum" sz="quarter" idx="15"/>
          </p:nvPr>
        </p:nvSpPr>
        <p:spPr/>
        <p:txBody>
          <a:bodyPr/>
          <a:lstStyle>
            <a:lvl1pPr algn="ctr">
              <a:defRPr/>
            </a:lvl1pPr>
          </a:lstStyle>
          <a:p>
            <a:fld id="{3A30CCC1-59D9-4C01-A662-2586F50D66D2}" type="slidenum">
              <a:rPr lang="hu-HU" smtClean="0"/>
              <a:t>‹#›</a:t>
            </a:fld>
            <a:endParaRPr lang="hu-HU"/>
          </a:p>
        </p:txBody>
      </p:sp>
      <p:sp>
        <p:nvSpPr>
          <p:cNvPr id="16" name="Footer Placeholder 15"/>
          <p:cNvSpPr>
            <a:spLocks noGrp="1"/>
          </p:cNvSpPr>
          <p:nvPr>
            <p:ph type="ftr" sz="quarter" idx="16"/>
          </p:nvPr>
        </p:nvSpPr>
        <p:spPr/>
        <p:txBody>
          <a:bodyPr/>
          <a:lstStyle/>
          <a:p>
            <a:endParaRPr lang="hu-HU"/>
          </a:p>
        </p:txBody>
      </p:sp>
      <p:sp>
        <p:nvSpPr>
          <p:cNvPr id="17" name="Title 16"/>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24C95A6-E858-4ED9-8889-70BEC744A3F8}" type="datetimeFigureOut">
              <a:rPr lang="hu-HU" smtClean="0"/>
              <a:t>2024. 11. 25.</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30CCC1-59D9-4C01-A662-2586F50D66D2}" type="slidenum">
              <a:rPr lang="hu-HU" smtClean="0"/>
              <a:t>‹#›</a:t>
            </a:fld>
            <a:endParaRPr lang="hu-HU"/>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4C95A6-E858-4ED9-8889-70BEC744A3F8}" type="datetimeFigureOut">
              <a:rPr lang="hu-HU" smtClean="0"/>
              <a:t>2024. 11. 25.</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A30CCC1-59D9-4C01-A662-2586F50D66D2}" type="slidenum">
              <a:rPr lang="hu-HU" smtClean="0"/>
              <a:t>‹#›</a:t>
            </a:fld>
            <a:endParaRPr lang="hu-HU"/>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A30CCC1-59D9-4C01-A662-2586F50D66D2}" type="slidenum">
              <a:rPr lang="hu-HU" smtClean="0"/>
              <a:t>‹#›</a:t>
            </a:fld>
            <a:endParaRPr lang="hu-HU"/>
          </a:p>
        </p:txBody>
      </p:sp>
      <p:sp>
        <p:nvSpPr>
          <p:cNvPr id="8" name="Footer Placeholder 7"/>
          <p:cNvSpPr>
            <a:spLocks noGrp="1"/>
          </p:cNvSpPr>
          <p:nvPr>
            <p:ph type="ftr" sz="quarter" idx="11"/>
          </p:nvPr>
        </p:nvSpPr>
        <p:spPr/>
        <p:txBody>
          <a:bodyPr/>
          <a:lstStyle/>
          <a:p>
            <a:endParaRPr lang="hu-HU"/>
          </a:p>
        </p:txBody>
      </p:sp>
      <p:sp>
        <p:nvSpPr>
          <p:cNvPr id="7" name="Date Placeholder 6"/>
          <p:cNvSpPr>
            <a:spLocks noGrp="1"/>
          </p:cNvSpPr>
          <p:nvPr>
            <p:ph type="dt" sz="half" idx="10"/>
          </p:nvPr>
        </p:nvSpPr>
        <p:spPr/>
        <p:txBody>
          <a:bodyPr/>
          <a:lstStyle/>
          <a:p>
            <a:fld id="{C24C95A6-E858-4ED9-8889-70BEC744A3F8}" type="datetimeFigureOut">
              <a:rPr lang="hu-HU" smtClean="0"/>
              <a:t>2024. 11. 25.</a:t>
            </a:fld>
            <a:endParaRPr lang="hu-HU"/>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4C95A6-E858-4ED9-8889-70BEC744A3F8}" type="datetimeFigureOut">
              <a:rPr lang="hu-HU" smtClean="0"/>
              <a:t>2024. 11. 25.</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3A30CCC1-59D9-4C01-A662-2586F50D66D2}" type="slidenum">
              <a:rPr lang="hu-HU" smtClean="0"/>
              <a:t>‹#›</a:t>
            </a:fld>
            <a:endParaRPr lang="hu-HU"/>
          </a:p>
        </p:txBody>
      </p:sp>
      <p:sp>
        <p:nvSpPr>
          <p:cNvPr id="2" name="Title 1"/>
          <p:cNvSpPr>
            <a:spLocks noGrp="1"/>
          </p:cNvSpPr>
          <p:nvPr>
            <p:ph type="title"/>
          </p:nvPr>
        </p:nvSpPr>
        <p:spPr/>
        <p:txBody>
          <a:bodyPr/>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C95A6-E858-4ED9-8889-70BEC744A3F8}" type="datetimeFigureOut">
              <a:rPr lang="hu-HU" smtClean="0"/>
              <a:t>2024. 11. 25.</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3A30CCC1-59D9-4C01-A662-2586F50D66D2}"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C24C95A6-E858-4ED9-8889-70BEC744A3F8}" type="datetimeFigureOut">
              <a:rPr lang="hu-HU" smtClean="0"/>
              <a:t>2024. 11. 25.</a:t>
            </a:fld>
            <a:endParaRPr lang="hu-HU"/>
          </a:p>
        </p:txBody>
      </p:sp>
      <p:sp>
        <p:nvSpPr>
          <p:cNvPr id="9" name="Slide Number Placeholder 8"/>
          <p:cNvSpPr>
            <a:spLocks noGrp="1"/>
          </p:cNvSpPr>
          <p:nvPr>
            <p:ph type="sldNum" sz="quarter" idx="15"/>
          </p:nvPr>
        </p:nvSpPr>
        <p:spPr/>
        <p:txBody>
          <a:bodyPr/>
          <a:lstStyle/>
          <a:p>
            <a:fld id="{3A30CCC1-59D9-4C01-A662-2586F50D66D2}" type="slidenum">
              <a:rPr lang="hu-HU" smtClean="0"/>
              <a:t>‹#›</a:t>
            </a:fld>
            <a:endParaRPr lang="hu-HU"/>
          </a:p>
        </p:txBody>
      </p:sp>
      <p:sp>
        <p:nvSpPr>
          <p:cNvPr id="10" name="Footer Placeholder 9"/>
          <p:cNvSpPr>
            <a:spLocks noGrp="1"/>
          </p:cNvSpPr>
          <p:nvPr>
            <p:ph type="ftr" sz="quarter" idx="16"/>
          </p:nvPr>
        </p:nvSpPr>
        <p:spPr/>
        <p:txBody>
          <a:bodyPr/>
          <a:lstStyle/>
          <a:p>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Click icon to add picture</a:t>
            </a:r>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C24C95A6-E858-4ED9-8889-70BEC744A3F8}" type="datetimeFigureOut">
              <a:rPr lang="hu-HU" smtClean="0"/>
              <a:t>2024. 11. 25.</a:t>
            </a:fld>
            <a:endParaRPr lang="hu-HU"/>
          </a:p>
        </p:txBody>
      </p:sp>
      <p:sp>
        <p:nvSpPr>
          <p:cNvPr id="9" name="Slide Number Placeholder 8"/>
          <p:cNvSpPr>
            <a:spLocks noGrp="1"/>
          </p:cNvSpPr>
          <p:nvPr>
            <p:ph type="sldNum" sz="quarter" idx="11"/>
          </p:nvPr>
        </p:nvSpPr>
        <p:spPr/>
        <p:txBody>
          <a:bodyPr/>
          <a:lstStyle/>
          <a:p>
            <a:fld id="{3A30CCC1-59D9-4C01-A662-2586F50D66D2}" type="slidenum">
              <a:rPr lang="hu-HU" smtClean="0"/>
              <a:t>‹#›</a:t>
            </a:fld>
            <a:endParaRPr lang="hu-HU"/>
          </a:p>
        </p:txBody>
      </p:sp>
      <p:sp>
        <p:nvSpPr>
          <p:cNvPr id="10" name="Footer Placeholder 9"/>
          <p:cNvSpPr>
            <a:spLocks noGrp="1"/>
          </p:cNvSpPr>
          <p:nvPr>
            <p:ph type="ftr" sz="quarter" idx="12"/>
          </p:nvPr>
        </p:nvSpPr>
        <p:spPr/>
        <p:txBody>
          <a:bodyPr/>
          <a:lstStyle/>
          <a:p>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24C95A6-E858-4ED9-8889-70BEC744A3F8}" type="datetimeFigureOut">
              <a:rPr lang="hu-HU" smtClean="0"/>
              <a:t>2024. 11. 25.</a:t>
            </a:fld>
            <a:endParaRPr lang="hu-HU"/>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hu-HU"/>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A30CCC1-59D9-4C01-A662-2586F50D66D2}" type="slidenum">
              <a:rPr lang="hu-HU" smtClean="0"/>
              <a:t>‹#›</a:t>
            </a:fld>
            <a:endParaRPr lang="hu-HU"/>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a:t>Click to edit Master title style</a:t>
            </a: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hu-HU" dirty="0"/>
          </a:p>
        </p:txBody>
      </p:sp>
      <p:sp>
        <p:nvSpPr>
          <p:cNvPr id="2" name="Title 1"/>
          <p:cNvSpPr>
            <a:spLocks noGrp="1"/>
          </p:cNvSpPr>
          <p:nvPr>
            <p:ph type="ctrTitle"/>
          </p:nvPr>
        </p:nvSpPr>
        <p:spPr/>
        <p:txBody>
          <a:bodyPr/>
          <a:lstStyle/>
          <a:p>
            <a:r>
              <a:rPr lang="hu-HU" sz="4400" b="1" dirty="0">
                <a:latin typeface="Bookman Old Style" pitchFamily="18" charset="0"/>
              </a:rPr>
              <a:t>Az angol regény a 18. században</a:t>
            </a:r>
          </a:p>
        </p:txBody>
      </p:sp>
    </p:spTree>
    <p:extLst>
      <p:ext uri="{BB962C8B-B14F-4D97-AF65-F5344CB8AC3E}">
        <p14:creationId xmlns:p14="http://schemas.microsoft.com/office/powerpoint/2010/main" val="4002660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2293" y="1628800"/>
            <a:ext cx="7776864" cy="3539430"/>
          </a:xfrm>
          <a:prstGeom prst="rect">
            <a:avLst/>
          </a:prstGeom>
        </p:spPr>
        <p:txBody>
          <a:bodyPr wrap="square">
            <a:spAutoFit/>
          </a:bodyPr>
          <a:lstStyle/>
          <a:p>
            <a:pPr algn="just"/>
            <a:r>
              <a:rPr lang="hu-HU" sz="2800" i="1" dirty="0"/>
              <a:t>„Többre becsülendő az az író, aki ábrázolásával létem egészéhez jut közel, mint az, aki létemnek csak egy részéhez szól és beszél...</a:t>
            </a:r>
          </a:p>
          <a:p>
            <a:pPr algn="just"/>
            <a:r>
              <a:rPr lang="hu-HU" sz="2800" i="1" dirty="0"/>
              <a:t>S az, aki elfeledteti velem specifikus osztályomat, jellememet és körülményeimet, az az egyetemes emberibe emel fel. Ebben van Defoe kiválósága. Miközben olvassuk, emberré válunk.” 							</a:t>
            </a:r>
            <a:r>
              <a:rPr lang="hu-HU" sz="2800" dirty="0"/>
              <a:t>(Samuel Coleridge)</a:t>
            </a:r>
          </a:p>
        </p:txBody>
      </p:sp>
    </p:spTree>
    <p:extLst>
      <p:ext uri="{BB962C8B-B14F-4D97-AF65-F5344CB8AC3E}">
        <p14:creationId xmlns:p14="http://schemas.microsoft.com/office/powerpoint/2010/main" val="182442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683568" y="692696"/>
            <a:ext cx="7776864" cy="5403304"/>
          </a:xfrm>
        </p:spPr>
        <p:txBody>
          <a:bodyPr>
            <a:normAutofit lnSpcReduction="10000"/>
          </a:bodyPr>
          <a:lstStyle/>
          <a:p>
            <a:pPr marL="0" indent="0" algn="just">
              <a:buNone/>
            </a:pPr>
            <a:r>
              <a:rPr lang="hu-HU" sz="2800" i="1" dirty="0"/>
              <a:t>„Más szatíra egy-egy emberi gyengeséget, divatot vagy visszaélést ostoroz, Gulliver egész ember voltunk rettentő kicsúfolása. Swift kiemeli magát az emberfajta közösségéből, hogy megmutassa az egész fajta eredendő és javíthatatlan gyengeségét, gonoszságát és ostobaságát. Iróniája elől nincs menekvés, sima és éles mondatai behatolnak a legvastagabb önbizalom páncélja mögé is. Olvasása közben az ember mélyen szégyelli, hogy ember. Maga mondja, hogy olyan mondatokat akar írni, amelyek ostorcsapásként hatnak az olvasóra. Sikerült is neki.”</a:t>
            </a:r>
          </a:p>
          <a:p>
            <a:pPr marL="0" indent="0" algn="r">
              <a:buNone/>
            </a:pPr>
            <a:r>
              <a:rPr lang="hu-HU" sz="2800" i="1" dirty="0"/>
              <a:t>(Szerb Antal)</a:t>
            </a:r>
          </a:p>
          <a:p>
            <a:endParaRPr lang="hu-HU" dirty="0"/>
          </a:p>
        </p:txBody>
      </p:sp>
    </p:spTree>
    <p:extLst>
      <p:ext uri="{BB962C8B-B14F-4D97-AF65-F5344CB8AC3E}">
        <p14:creationId xmlns:p14="http://schemas.microsoft.com/office/powerpoint/2010/main" val="1797686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90000"/>
              </a:lnSpc>
            </a:pPr>
            <a:r>
              <a:rPr lang="hu-HU" dirty="0"/>
              <a:t>növekvő olvasóközönség → tömegízlés kialakulása</a:t>
            </a:r>
          </a:p>
          <a:p>
            <a:pPr>
              <a:lnSpc>
                <a:spcPct val="90000"/>
              </a:lnSpc>
            </a:pPr>
            <a:r>
              <a:rPr lang="hu-HU" dirty="0"/>
              <a:t>újságok megjelenése</a:t>
            </a:r>
          </a:p>
          <a:p>
            <a:pPr>
              <a:lnSpc>
                <a:spcPct val="90000"/>
              </a:lnSpc>
            </a:pPr>
            <a:r>
              <a:rPr lang="hu-HU" dirty="0"/>
              <a:t>népszerű műfajok:</a:t>
            </a:r>
          </a:p>
          <a:p>
            <a:pPr lvl="1">
              <a:lnSpc>
                <a:spcPct val="90000"/>
              </a:lnSpc>
            </a:pPr>
            <a:r>
              <a:rPr lang="hu-HU" dirty="0"/>
              <a:t>napló</a:t>
            </a:r>
          </a:p>
          <a:p>
            <a:pPr lvl="1">
              <a:lnSpc>
                <a:spcPct val="90000"/>
              </a:lnSpc>
            </a:pPr>
            <a:r>
              <a:rPr lang="hu-HU" dirty="0"/>
              <a:t>úti beszámoló</a:t>
            </a:r>
          </a:p>
          <a:p>
            <a:pPr lvl="1">
              <a:lnSpc>
                <a:spcPct val="90000"/>
              </a:lnSpc>
            </a:pPr>
            <a:r>
              <a:rPr lang="hu-HU" dirty="0"/>
              <a:t>önéletrajz</a:t>
            </a:r>
          </a:p>
          <a:p>
            <a:pPr lvl="1">
              <a:lnSpc>
                <a:spcPct val="90000"/>
              </a:lnSpc>
            </a:pPr>
            <a:r>
              <a:rPr lang="hu-HU" b="1" dirty="0"/>
              <a:t>regény!</a:t>
            </a:r>
          </a:p>
          <a:p>
            <a:endParaRPr lang="hu-HU" dirty="0"/>
          </a:p>
        </p:txBody>
      </p:sp>
      <p:sp>
        <p:nvSpPr>
          <p:cNvPr id="3" name="Title 2"/>
          <p:cNvSpPr>
            <a:spLocks noGrp="1"/>
          </p:cNvSpPr>
          <p:nvPr>
            <p:ph type="title"/>
          </p:nvPr>
        </p:nvSpPr>
        <p:spPr/>
        <p:txBody>
          <a:bodyPr>
            <a:normAutofit/>
          </a:bodyPr>
          <a:lstStyle/>
          <a:p>
            <a:pPr algn="l"/>
            <a:r>
              <a:rPr lang="hu-HU" sz="3600" b="1" dirty="0"/>
              <a:t>A korszak kulturális élete</a:t>
            </a:r>
          </a:p>
        </p:txBody>
      </p:sp>
    </p:spTree>
    <p:extLst>
      <p:ext uri="{BB962C8B-B14F-4D97-AF65-F5344CB8AC3E}">
        <p14:creationId xmlns:p14="http://schemas.microsoft.com/office/powerpoint/2010/main" val="7653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a:xfrm>
            <a:off x="1403648" y="6021388"/>
            <a:ext cx="6336704" cy="588962"/>
          </a:xfrm>
          <a:prstGeom prst="rect">
            <a:avLst/>
          </a:prstGeom>
        </p:spPr>
        <p:txBody>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lgn="ctr">
              <a:buNone/>
            </a:pPr>
            <a:r>
              <a:rPr lang="hu-HU" altLang="hu-HU" b="1" dirty="0">
                <a:latin typeface="Bookman Old Style" pitchFamily="18" charset="0"/>
              </a:rPr>
              <a:t>A </a:t>
            </a:r>
            <a:r>
              <a:rPr lang="hu-HU" altLang="hu-HU" b="1" i="1" dirty="0">
                <a:latin typeface="Bookman Old Style" pitchFamily="18" charset="0"/>
              </a:rPr>
              <a:t>Robinson</a:t>
            </a:r>
            <a:r>
              <a:rPr lang="hu-HU" altLang="hu-HU" b="1" dirty="0">
                <a:latin typeface="Bookman Old Style" pitchFamily="18" charset="0"/>
              </a:rPr>
              <a:t> első kiadásának címlapja</a:t>
            </a:r>
            <a:endParaRPr lang="hu-HU" altLang="hu-HU" b="1" i="1" dirty="0">
              <a:latin typeface="Bookman Old Style" pitchFamily="18" charset="0"/>
            </a:endParaRPr>
          </a:p>
        </p:txBody>
      </p:sp>
      <p:pic>
        <p:nvPicPr>
          <p:cNvPr id="2" name="Picture 2" descr="Képtalálat a következőre: „defoe robins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165" y="365036"/>
            <a:ext cx="6415669" cy="5637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169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29336"/>
          </a:xfrm>
        </p:spPr>
        <p:txBody>
          <a:bodyPr>
            <a:normAutofit lnSpcReduction="10000"/>
          </a:bodyPr>
          <a:lstStyle/>
          <a:p>
            <a:r>
              <a:rPr lang="hu-HU" dirty="0"/>
              <a:t>valóságalapja: Alexander Selkirk ír tengerész felbukkanása (1711)</a:t>
            </a:r>
            <a:endParaRPr lang="hu-HU" sz="2800" dirty="0">
              <a:cs typeface="Arial" charset="0"/>
            </a:endParaRPr>
          </a:p>
          <a:p>
            <a:r>
              <a:rPr lang="hu-HU" dirty="0"/>
              <a:t>teljes címe: </a:t>
            </a:r>
            <a:r>
              <a:rPr lang="hu-HU" i="1" dirty="0"/>
              <a:t>Robinson Crusoe yorki tengerész élete és különös, meglepő kalandjai: aki teljesen egyedül töltött el huszonnyolc évet egy lakatlan szigeten Amerika partjainál, a nagy Orinoco folyó torkolatának közelében; miután  partra vetődött egy hajótörés után, amelynek során rajta kívül mindenki elpusztult. Beszámoló arról is, hogy végül milyen különös módon szabadították ki a kalózok.</a:t>
            </a:r>
          </a:p>
          <a:p>
            <a:r>
              <a:rPr lang="hu-HU" sz="2400" dirty="0">
                <a:cs typeface="Arial" charset="0"/>
              </a:rPr>
              <a:t>valószerű fikció, E/1. személyű elbeszélés, részletes beszámoló + közvetlen, egyszerű stílus</a:t>
            </a:r>
          </a:p>
          <a:p>
            <a:r>
              <a:rPr lang="hu-HU" dirty="0"/>
              <a:t>csak 10 fontnyi honorárium, de kirobbanó siker </a:t>
            </a:r>
          </a:p>
        </p:txBody>
      </p:sp>
      <p:sp>
        <p:nvSpPr>
          <p:cNvPr id="3" name="Title 2"/>
          <p:cNvSpPr>
            <a:spLocks noGrp="1"/>
          </p:cNvSpPr>
          <p:nvPr>
            <p:ph type="title"/>
          </p:nvPr>
        </p:nvSpPr>
        <p:spPr>
          <a:xfrm>
            <a:off x="467544" y="260648"/>
            <a:ext cx="8229600" cy="1219200"/>
          </a:xfrm>
        </p:spPr>
        <p:txBody>
          <a:bodyPr>
            <a:normAutofit/>
          </a:bodyPr>
          <a:lstStyle/>
          <a:p>
            <a:r>
              <a:rPr lang="hu-HU" sz="3600" b="1" dirty="0">
                <a:latin typeface="Bookman Old Style" pitchFamily="18" charset="0"/>
              </a:rPr>
              <a:t>Daniel Defoe: </a:t>
            </a:r>
            <a:r>
              <a:rPr lang="hu-HU" sz="3600" b="1" i="1" dirty="0">
                <a:latin typeface="Bookman Old Style" pitchFamily="18" charset="0"/>
              </a:rPr>
              <a:t>Robinson Crusoe</a:t>
            </a:r>
            <a:br>
              <a:rPr lang="hu-HU" sz="3600" b="1" i="1" dirty="0">
                <a:latin typeface="Bookman Old Style" pitchFamily="18" charset="0"/>
              </a:rPr>
            </a:br>
            <a:r>
              <a:rPr lang="hu-HU" sz="3600" dirty="0">
                <a:latin typeface="Bookman Old Style" pitchFamily="18" charset="0"/>
              </a:rPr>
              <a:t>(1719)</a:t>
            </a:r>
            <a:endParaRPr lang="hu-HU" sz="3600" dirty="0"/>
          </a:p>
        </p:txBody>
      </p:sp>
    </p:spTree>
    <p:extLst>
      <p:ext uri="{BB962C8B-B14F-4D97-AF65-F5344CB8AC3E}">
        <p14:creationId xmlns:p14="http://schemas.microsoft.com/office/powerpoint/2010/main" val="302125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5832648"/>
          </a:xfrm>
        </p:spPr>
        <p:txBody>
          <a:bodyPr>
            <a:normAutofit/>
          </a:bodyPr>
          <a:lstStyle/>
          <a:p>
            <a:r>
              <a:rPr lang="hu-HU" dirty="0" err="1"/>
              <a:t>Crusoe</a:t>
            </a:r>
            <a:r>
              <a:rPr lang="hu-HU" dirty="0"/>
              <a:t> név eredete: </a:t>
            </a:r>
            <a:r>
              <a:rPr lang="hu-HU" dirty="0" err="1"/>
              <a:t>cruise</a:t>
            </a:r>
            <a:r>
              <a:rPr lang="hu-HU" dirty="0"/>
              <a:t> (’cirkálás, hajózás’) / Timothy Crusoe (prédikátor)</a:t>
            </a:r>
          </a:p>
          <a:p>
            <a:r>
              <a:rPr lang="hu-HU" dirty="0"/>
              <a:t>a kortársak vallásos, moralizáló példázatnak tekintik: Robinson megjavulása, fejlődéstörténete</a:t>
            </a:r>
          </a:p>
          <a:p>
            <a:pPr lvl="1">
              <a:buFont typeface="Wingdings" panose="05000000000000000000" pitchFamily="2" charset="2"/>
              <a:buChar char="Ø"/>
            </a:pPr>
            <a:r>
              <a:rPr lang="hu-HU" dirty="0"/>
              <a:t>engedetlenség ↔ alkalmazkodás a természethez</a:t>
            </a:r>
          </a:p>
          <a:p>
            <a:pPr lvl="1">
              <a:buFont typeface="Wingdings" panose="05000000000000000000" pitchFamily="2" charset="2"/>
              <a:buChar char="Ø"/>
            </a:pPr>
            <a:r>
              <a:rPr lang="hu-HU" dirty="0"/>
              <a:t>nyerészkedő szellem ↔ a pénz értéktelenségének felismerése</a:t>
            </a:r>
          </a:p>
          <a:p>
            <a:pPr lvl="1">
              <a:buFont typeface="Wingdings" panose="05000000000000000000" pitchFamily="2" charset="2"/>
              <a:buChar char="Ø"/>
            </a:pPr>
            <a:r>
              <a:rPr lang="hu-HU" dirty="0"/>
              <a:t>makacsság → kitartó, céltudatos, tevékeny életmód</a:t>
            </a:r>
          </a:p>
          <a:p>
            <a:pPr lvl="1">
              <a:buFont typeface="Wingdings" panose="05000000000000000000" pitchFamily="2" charset="2"/>
              <a:buChar char="Ø"/>
            </a:pPr>
            <a:r>
              <a:rPr lang="hu-HU" dirty="0"/>
              <a:t>kalandvágy, merészség → talpraesettség, találékonyság, vállalkozókedv</a:t>
            </a:r>
          </a:p>
          <a:p>
            <a:pPr lvl="1">
              <a:buFont typeface="Wingdings" panose="05000000000000000000" pitchFamily="2" charset="2"/>
              <a:buChar char="Ø"/>
            </a:pPr>
            <a:r>
              <a:rPr lang="hu-HU" dirty="0"/>
              <a:t>élettapasztalat → gyakorlatias, pragmatikus gondolkodás (észszerűség, hasznosság, célszerűség vizsgálata)</a:t>
            </a:r>
          </a:p>
          <a:p>
            <a:pPr lvl="1">
              <a:buFont typeface="Wingdings" panose="05000000000000000000" pitchFamily="2" charset="2"/>
              <a:buChar char="Ø"/>
            </a:pPr>
            <a:r>
              <a:rPr lang="hu-HU" dirty="0"/>
              <a:t>megtérés, vallási rendszer kidolgozása (kálvinista elvek)</a:t>
            </a:r>
          </a:p>
          <a:p>
            <a:pPr lvl="1"/>
            <a:endParaRPr lang="hu-HU" dirty="0"/>
          </a:p>
          <a:p>
            <a:pPr lvl="1"/>
            <a:endParaRPr lang="hu-HU" dirty="0"/>
          </a:p>
        </p:txBody>
      </p:sp>
    </p:spTree>
    <p:extLst>
      <p:ext uri="{BB962C8B-B14F-4D97-AF65-F5344CB8AC3E}">
        <p14:creationId xmlns:p14="http://schemas.microsoft.com/office/powerpoint/2010/main" val="7941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403304"/>
          </a:xfrm>
        </p:spPr>
        <p:txBody>
          <a:bodyPr>
            <a:normAutofit/>
          </a:bodyPr>
          <a:lstStyle/>
          <a:p>
            <a:r>
              <a:rPr lang="hu-HU" dirty="0"/>
              <a:t>az egyén erőfeszítésén múlik, mire viszi az életben, mit tud kihozni a körülményekből</a:t>
            </a:r>
          </a:p>
          <a:p>
            <a:r>
              <a:rPr lang="hu-HU" dirty="0" err="1"/>
              <a:t>önerejéből</a:t>
            </a:r>
            <a:r>
              <a:rPr lang="hu-HU" dirty="0"/>
              <a:t> világot teremtő hős, civilizátor-szerep:        a természet mint nyersanyagforrás „kizsákmányolása”, civilizációs fejlődés megismétlése: a nyugati polgári kultúra kialakítása és életképességének, magasabb-rendűségének próbája (lásd: Péntek civilizálása)</a:t>
            </a:r>
          </a:p>
          <a:p>
            <a:pPr>
              <a:lnSpc>
                <a:spcPct val="90000"/>
              </a:lnSpc>
            </a:pPr>
            <a:r>
              <a:rPr lang="hu-HU" dirty="0">
                <a:cs typeface="Arial" charset="0"/>
              </a:rPr>
              <a:t>a modern polgári regény megszületése </a:t>
            </a:r>
            <a:r>
              <a:rPr lang="hu-HU" dirty="0">
                <a:latin typeface="Times New Roman" panose="02020603050405020304" pitchFamily="18" charset="0"/>
                <a:cs typeface="Times New Roman" panose="02020603050405020304" pitchFamily="18" charset="0"/>
              </a:rPr>
              <a:t>→ </a:t>
            </a:r>
            <a:r>
              <a:rPr lang="hu-HU" dirty="0">
                <a:cs typeface="Arial" charset="0"/>
              </a:rPr>
              <a:t>utóélete: Robinson és a „robinzonád” népszerűsége</a:t>
            </a:r>
          </a:p>
          <a:p>
            <a:pPr lvl="1">
              <a:lnSpc>
                <a:spcPct val="90000"/>
              </a:lnSpc>
            </a:pPr>
            <a:r>
              <a:rPr lang="hu-HU" dirty="0">
                <a:cs typeface="Arial" charset="0"/>
              </a:rPr>
              <a:t>folytatása: </a:t>
            </a:r>
            <a:r>
              <a:rPr lang="hu-HU" i="1" dirty="0">
                <a:cs typeface="Arial" charset="0"/>
              </a:rPr>
              <a:t>Robinson Crusoe további kalandjai </a:t>
            </a:r>
          </a:p>
          <a:p>
            <a:pPr lvl="1">
              <a:lnSpc>
                <a:spcPct val="90000"/>
              </a:lnSpc>
            </a:pPr>
            <a:r>
              <a:rPr lang="hu-HU" dirty="0">
                <a:cs typeface="Arial" charset="0"/>
              </a:rPr>
              <a:t>bengáli, eszkimó, perzsa, ógörög fordítás</a:t>
            </a:r>
          </a:p>
          <a:p>
            <a:pPr lvl="1">
              <a:lnSpc>
                <a:spcPct val="90000"/>
              </a:lnSpc>
            </a:pPr>
            <a:r>
              <a:rPr lang="hu-HU" dirty="0">
                <a:cs typeface="Arial" charset="0"/>
              </a:rPr>
              <a:t>Mary Godolphin egyszótagú szavakban írja át</a:t>
            </a:r>
          </a:p>
          <a:p>
            <a:endParaRPr lang="hu-HU" dirty="0"/>
          </a:p>
        </p:txBody>
      </p:sp>
    </p:spTree>
    <p:extLst>
      <p:ext uri="{BB962C8B-B14F-4D97-AF65-F5344CB8AC3E}">
        <p14:creationId xmlns:p14="http://schemas.microsoft.com/office/powerpoint/2010/main" val="2592755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1196752"/>
            <a:ext cx="8229600" cy="5328592"/>
          </a:xfrm>
        </p:spPr>
        <p:txBody>
          <a:bodyPr>
            <a:normAutofit fontScale="70000" lnSpcReduction="20000"/>
          </a:bodyPr>
          <a:lstStyle/>
          <a:p>
            <a:r>
              <a:rPr lang="hu-HU" dirty="0"/>
              <a:t>Arra gondoltam, hogy itt nem ér el a világ nyomorúsága. Nem kell kapzsinak lennem, mert megvan mindenem, ura vagyok ennek a földnek. (…) Egyszóval a természet és a tapasztalat arra oktatott, hogy a világ dolgai csak annyit érnek, amennyire az ember valóban felhasználhatja őket.</a:t>
            </a:r>
          </a:p>
          <a:p>
            <a:r>
              <a:rPr lang="hu-HU" dirty="0"/>
              <a:t>Mert az ember sohasem látja helyesen a sorsát, míg az ellenkezőjét is nem tapasztalja! És csak azt tudja igazán értékelni, ami már elveszett.</a:t>
            </a:r>
          </a:p>
          <a:p>
            <a:r>
              <a:rPr lang="hu-HU" dirty="0"/>
              <a:t>(…) az éhség az oroszlánt is megszelídíti.</a:t>
            </a:r>
          </a:p>
          <a:p>
            <a:r>
              <a:rPr lang="hu-HU" dirty="0"/>
              <a:t>És mint ahogy a természet minden teremtményt ellát eledellel, az embert is megtanítja arra, hogy kell adományát felhasználni.</a:t>
            </a:r>
          </a:p>
          <a:p>
            <a:r>
              <a:rPr lang="hu-HU" dirty="0"/>
              <a:t>Mert a veszélytől való félelem tízszer kínosabb, mint maga a veszély. Az aggodalom nagyobb teherként nehezedik az emberre, mint a valóságos rossz.</a:t>
            </a:r>
          </a:p>
          <a:p>
            <a:r>
              <a:rPr lang="hu-HU" dirty="0"/>
              <a:t>Az ügyek higgadt szemlélete meggyőzött arról, hogy az emberek sokkal kevesebbet panaszkodnának bajaik miatt, ha a náluk rosszabb sorban levőkhöz mérnék magukat. Ehelyett azonban mindig a náluk jobb sorban levőkkel vetik egybe helyzetüket, hogy morgásaikat és panaszaikat igazolják.</a:t>
            </a:r>
          </a:p>
          <a:p>
            <a:r>
              <a:rPr lang="hu-HU" dirty="0"/>
              <a:t>A kannibálok nem </a:t>
            </a:r>
            <a:r>
              <a:rPr lang="hu-HU" dirty="0" err="1"/>
              <a:t>gyilkosabbak</a:t>
            </a:r>
            <a:r>
              <a:rPr lang="hu-HU" dirty="0"/>
              <a:t>, mint azok a honfitársaim, akik nemegyszer egész tömegeket hánynak kardélre, és nem adnak nekik kegyelmet, bár eldobják fegyvereiket, és megadják magukat.</a:t>
            </a:r>
          </a:p>
          <a:p>
            <a:r>
              <a:rPr lang="hu-HU" dirty="0"/>
              <a:t>Mert igen gyakran látjuk életünk folyamán, hogy a gonosz, amelytől legjobban igyekszünk menekülni, gyakran nem egyéb, mint szabadulásunk eszköze.</a:t>
            </a:r>
          </a:p>
        </p:txBody>
      </p:sp>
      <p:sp>
        <p:nvSpPr>
          <p:cNvPr id="3" name="Cím 2"/>
          <p:cNvSpPr>
            <a:spLocks noGrp="1"/>
          </p:cNvSpPr>
          <p:nvPr>
            <p:ph type="title"/>
          </p:nvPr>
        </p:nvSpPr>
        <p:spPr>
          <a:xfrm>
            <a:off x="457200" y="152400"/>
            <a:ext cx="8229600" cy="756320"/>
          </a:xfrm>
        </p:spPr>
        <p:txBody>
          <a:bodyPr>
            <a:normAutofit/>
          </a:bodyPr>
          <a:lstStyle/>
          <a:p>
            <a:r>
              <a:rPr lang="hu-HU" sz="2800" b="1" dirty="0"/>
              <a:t>„Életbölcsességek” a regényben</a:t>
            </a:r>
          </a:p>
        </p:txBody>
      </p:sp>
    </p:spTree>
    <p:extLst>
      <p:ext uri="{BB962C8B-B14F-4D97-AF65-F5344CB8AC3E}">
        <p14:creationId xmlns:p14="http://schemas.microsoft.com/office/powerpoint/2010/main" val="187508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ím 1"/>
          <p:cNvSpPr>
            <a:spLocks noGrp="1"/>
          </p:cNvSpPr>
          <p:nvPr>
            <p:ph type="title"/>
          </p:nvPr>
        </p:nvSpPr>
        <p:spPr/>
        <p:txBody>
          <a:bodyPr/>
          <a:lstStyle/>
          <a:p>
            <a:pPr algn="just"/>
            <a:r>
              <a:rPr lang="hu-HU" altLang="hu-HU" sz="3600" b="1" dirty="0">
                <a:latin typeface="Bookman Old Style" panose="02050604050505020204" pitchFamily="18" charset="0"/>
              </a:rPr>
              <a:t>Jonathan Swift: </a:t>
            </a:r>
            <a:r>
              <a:rPr lang="hu-HU" altLang="hu-HU" sz="3600" b="1" i="1" dirty="0">
                <a:latin typeface="Bookman Old Style" panose="02050604050505020204" pitchFamily="18" charset="0"/>
              </a:rPr>
              <a:t>Gulliver utazásai</a:t>
            </a:r>
            <a:br>
              <a:rPr lang="hu-HU" altLang="hu-HU" sz="3600" b="1" dirty="0">
                <a:latin typeface="Bookman Old Style" panose="02050604050505020204" pitchFamily="18" charset="0"/>
              </a:rPr>
            </a:br>
            <a:r>
              <a:rPr lang="hu-HU" altLang="hu-HU" sz="3200" dirty="0">
                <a:latin typeface="Bookman Old Style" panose="02050604050505020204" pitchFamily="18" charset="0"/>
              </a:rPr>
              <a:t>(1726)</a:t>
            </a:r>
            <a:endParaRPr lang="hu-HU" altLang="hu-HU" sz="3600" b="1" dirty="0">
              <a:latin typeface="Bookman Old Style" panose="02050604050505020204" pitchFamily="18" charset="0"/>
            </a:endParaRPr>
          </a:p>
        </p:txBody>
      </p:sp>
      <p:sp>
        <p:nvSpPr>
          <p:cNvPr id="5123" name="Tartalom helye 2"/>
          <p:cNvSpPr>
            <a:spLocks noGrp="1"/>
          </p:cNvSpPr>
          <p:nvPr>
            <p:ph idx="1"/>
          </p:nvPr>
        </p:nvSpPr>
        <p:spPr>
          <a:xfrm>
            <a:off x="457200" y="1500188"/>
            <a:ext cx="8229600" cy="4929187"/>
          </a:xfrm>
        </p:spPr>
        <p:txBody>
          <a:bodyPr/>
          <a:lstStyle/>
          <a:p>
            <a:r>
              <a:rPr lang="hu-HU" altLang="hu-HU" sz="2800" dirty="0"/>
              <a:t>pikareszk regény</a:t>
            </a:r>
          </a:p>
          <a:p>
            <a:r>
              <a:rPr lang="hu-HU" altLang="hu-HU" sz="2800" dirty="0"/>
              <a:t>valószerűségre törekszik</a:t>
            </a:r>
          </a:p>
          <a:p>
            <a:r>
              <a:rPr lang="hu-HU" altLang="hu-HU" sz="2800" dirty="0">
                <a:cs typeface="Arial" panose="020B0604020202020204" pitchFamily="34" charset="0"/>
              </a:rPr>
              <a:t>E/1. személyű elbeszélés</a:t>
            </a:r>
          </a:p>
          <a:p>
            <a:r>
              <a:rPr lang="hu-HU" altLang="hu-HU" sz="2800" dirty="0">
                <a:cs typeface="Arial" panose="020B0604020202020204" pitchFamily="34" charset="0"/>
              </a:rPr>
              <a:t>szatíra: emberi-társadalmi problémák gúnyos bemutatása (pl.: megosztottság, önhittség)</a:t>
            </a:r>
          </a:p>
          <a:p>
            <a:r>
              <a:rPr lang="hu-HU" altLang="hu-HU" sz="2800" dirty="0">
                <a:cs typeface="Arial" panose="020B0604020202020204" pitchFamily="34" charset="0"/>
              </a:rPr>
              <a:t>Gulliver 4 utazása:</a:t>
            </a:r>
          </a:p>
          <a:p>
            <a:pPr lvl="1"/>
            <a:r>
              <a:rPr lang="hu-HU" altLang="hu-HU" sz="2600" dirty="0" err="1">
                <a:cs typeface="Arial" panose="020B0604020202020204" pitchFamily="34" charset="0"/>
              </a:rPr>
              <a:t>Lilliput</a:t>
            </a:r>
            <a:r>
              <a:rPr lang="hu-HU" altLang="hu-HU" sz="2600" dirty="0">
                <a:cs typeface="Arial" panose="020B0604020202020204" pitchFamily="34" charset="0"/>
              </a:rPr>
              <a:t> (törpék országa)</a:t>
            </a:r>
          </a:p>
          <a:p>
            <a:pPr lvl="1"/>
            <a:r>
              <a:rPr lang="hu-HU" altLang="hu-HU" sz="2600" dirty="0" err="1">
                <a:cs typeface="Arial" panose="020B0604020202020204" pitchFamily="34" charset="0"/>
              </a:rPr>
              <a:t>Brobdingnag</a:t>
            </a:r>
            <a:r>
              <a:rPr lang="hu-HU" altLang="hu-HU" sz="2600" dirty="0">
                <a:cs typeface="Arial" panose="020B0604020202020204" pitchFamily="34" charset="0"/>
              </a:rPr>
              <a:t> (óriások országa)</a:t>
            </a:r>
          </a:p>
          <a:p>
            <a:pPr lvl="1"/>
            <a:r>
              <a:rPr lang="hu-HU" altLang="hu-HU" sz="2600" dirty="0">
                <a:cs typeface="Arial" panose="020B0604020202020204" pitchFamily="34" charset="0"/>
              </a:rPr>
              <a:t>Laputa (tudósok repülő szigete) és környéke</a:t>
            </a:r>
          </a:p>
          <a:p>
            <a:pPr lvl="1"/>
            <a:r>
              <a:rPr lang="hu-HU" altLang="hu-HU" sz="2600" dirty="0" err="1">
                <a:cs typeface="Arial" panose="020B0604020202020204" pitchFamily="34" charset="0"/>
              </a:rPr>
              <a:t>Nyihahák</a:t>
            </a:r>
            <a:r>
              <a:rPr lang="hu-HU" altLang="hu-HU" sz="2600" dirty="0">
                <a:cs typeface="Arial" panose="020B0604020202020204" pitchFamily="34" charset="0"/>
              </a:rPr>
              <a:t> (lovak) országa  </a:t>
            </a:r>
            <a:endParaRPr lang="hu-HU" altLang="hu-HU" sz="2600" dirty="0"/>
          </a:p>
          <a:p>
            <a:pPr lvl="1">
              <a:buFontTx/>
              <a:buNone/>
            </a:pPr>
            <a:endParaRPr lang="hu-HU" altLang="hu-HU" dirty="0"/>
          </a:p>
        </p:txBody>
      </p:sp>
    </p:spTree>
    <p:extLst>
      <p:ext uri="{BB962C8B-B14F-4D97-AF65-F5344CB8AC3E}">
        <p14:creationId xmlns:p14="http://schemas.microsoft.com/office/powerpoint/2010/main" val="137641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457200" y="1196752"/>
            <a:ext cx="8229600" cy="4899248"/>
          </a:xfrm>
        </p:spPr>
        <p:txBody>
          <a:bodyPr>
            <a:normAutofit/>
          </a:bodyPr>
          <a:lstStyle/>
          <a:p>
            <a:pPr marL="0" indent="0">
              <a:buNone/>
            </a:pPr>
            <a:r>
              <a:rPr lang="hu-HU" u="sng" dirty="0" err="1"/>
              <a:t>Lilliput</a:t>
            </a:r>
            <a:endParaRPr lang="hu-HU" u="sng" dirty="0"/>
          </a:p>
          <a:p>
            <a:pPr marL="514350" indent="-514350">
              <a:buFont typeface="+mj-lt"/>
              <a:buAutoNum type="arabicPeriod"/>
            </a:pPr>
            <a:r>
              <a:rPr lang="hu-HU" i="1" dirty="0"/>
              <a:t>Milyen alapon különülnek el a politikai frakciók?</a:t>
            </a:r>
          </a:p>
          <a:p>
            <a:pPr marL="514350" indent="-514350">
              <a:buFont typeface="+mj-lt"/>
              <a:buAutoNum type="arabicPeriod"/>
            </a:pPr>
            <a:r>
              <a:rPr lang="hu-HU" i="1" dirty="0"/>
              <a:t>Hogyan ösztönzik a polgárokat a törvények betartására?</a:t>
            </a:r>
          </a:p>
          <a:p>
            <a:pPr marL="514350" indent="-514350">
              <a:buFont typeface="+mj-lt"/>
              <a:buAutoNum type="arabicPeriod"/>
            </a:pPr>
            <a:r>
              <a:rPr lang="hu-HU" i="1" dirty="0"/>
              <a:t>Milyen nevelési elveket vallanak?</a:t>
            </a:r>
          </a:p>
          <a:p>
            <a:pPr marL="0" indent="0">
              <a:buNone/>
            </a:pPr>
            <a:r>
              <a:rPr lang="hu-HU" u="sng" dirty="0" err="1"/>
              <a:t>Nyihahák</a:t>
            </a:r>
            <a:r>
              <a:rPr lang="hu-HU" u="sng" dirty="0"/>
              <a:t> országa</a:t>
            </a:r>
          </a:p>
          <a:p>
            <a:pPr marL="514350" indent="-514350">
              <a:buFont typeface="+mj-lt"/>
              <a:buAutoNum type="arabicPeriod"/>
            </a:pPr>
            <a:r>
              <a:rPr lang="hu-HU" i="1" dirty="0"/>
              <a:t>Milyen fajokat takarnak az elnevezések?</a:t>
            </a:r>
          </a:p>
          <a:p>
            <a:pPr marL="514350" indent="-514350">
              <a:buFont typeface="+mj-lt"/>
              <a:buAutoNum type="arabicPeriod"/>
            </a:pPr>
            <a:r>
              <a:rPr lang="hu-HU" i="1" dirty="0"/>
              <a:t>Hogyan </a:t>
            </a:r>
            <a:r>
              <a:rPr lang="hu-HU" i="1" dirty="0" err="1"/>
              <a:t>jellemzi</a:t>
            </a:r>
            <a:r>
              <a:rPr lang="hu-HU" i="1" dirty="0"/>
              <a:t> Gulliver a </a:t>
            </a:r>
            <a:r>
              <a:rPr lang="hu-HU" i="1" dirty="0" err="1"/>
              <a:t>nyihahákkal</a:t>
            </a:r>
            <a:r>
              <a:rPr lang="hu-HU" i="1" dirty="0"/>
              <a:t> való bánásmódot saját hazájában?</a:t>
            </a:r>
          </a:p>
          <a:p>
            <a:pPr marL="514350" indent="-514350">
              <a:buFont typeface="+mj-lt"/>
              <a:buAutoNum type="arabicPeriod"/>
            </a:pPr>
            <a:r>
              <a:rPr lang="hu-HU" i="1" dirty="0"/>
              <a:t>Mi </a:t>
            </a:r>
            <a:r>
              <a:rPr lang="hu-HU" i="1" dirty="0" err="1"/>
              <a:t>jellemzi</a:t>
            </a:r>
            <a:r>
              <a:rPr lang="hu-HU" i="1" dirty="0"/>
              <a:t> a </a:t>
            </a:r>
            <a:r>
              <a:rPr lang="hu-HU" i="1" dirty="0" err="1"/>
              <a:t>nyihahák</a:t>
            </a:r>
            <a:r>
              <a:rPr lang="hu-HU" i="1" dirty="0"/>
              <a:t> értékrendjét?  </a:t>
            </a:r>
          </a:p>
        </p:txBody>
      </p:sp>
      <p:sp>
        <p:nvSpPr>
          <p:cNvPr id="3" name="Cím 2"/>
          <p:cNvSpPr>
            <a:spLocks noGrp="1"/>
          </p:cNvSpPr>
          <p:nvPr>
            <p:ph type="title"/>
          </p:nvPr>
        </p:nvSpPr>
        <p:spPr>
          <a:xfrm>
            <a:off x="457200" y="152400"/>
            <a:ext cx="8229600" cy="756320"/>
          </a:xfrm>
        </p:spPr>
        <p:txBody>
          <a:bodyPr>
            <a:normAutofit/>
          </a:bodyPr>
          <a:lstStyle/>
          <a:p>
            <a:r>
              <a:rPr lang="hu-HU" sz="3200" b="1" dirty="0"/>
              <a:t>Kérdések</a:t>
            </a:r>
          </a:p>
        </p:txBody>
      </p:sp>
    </p:spTree>
    <p:extLst>
      <p:ext uri="{BB962C8B-B14F-4D97-AF65-F5344CB8AC3E}">
        <p14:creationId xmlns:p14="http://schemas.microsoft.com/office/powerpoint/2010/main" val="73321152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1022</TotalTime>
  <Words>803</Words>
  <Application>Microsoft Office PowerPoint</Application>
  <PresentationFormat>Diavetítés a képernyőre (4:3 oldalarány)</PresentationFormat>
  <Paragraphs>61</Paragraphs>
  <Slides>11</Slides>
  <Notes>0</Notes>
  <HiddenSlides>0</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11</vt:i4>
      </vt:variant>
    </vt:vector>
  </HeadingPairs>
  <TitlesOfParts>
    <vt:vector size="18" baseType="lpstr">
      <vt:lpstr>Arial</vt:lpstr>
      <vt:lpstr>Bookman Old Style</vt:lpstr>
      <vt:lpstr>Constantia</vt:lpstr>
      <vt:lpstr>Times New Roman</vt:lpstr>
      <vt:lpstr>Wingdings</vt:lpstr>
      <vt:lpstr>Wingdings 2</vt:lpstr>
      <vt:lpstr>Paper</vt:lpstr>
      <vt:lpstr>Az angol regény a 18. században</vt:lpstr>
      <vt:lpstr>A korszak kulturális élete</vt:lpstr>
      <vt:lpstr>PowerPoint-bemutató</vt:lpstr>
      <vt:lpstr>Daniel Defoe: Robinson Crusoe (1719)</vt:lpstr>
      <vt:lpstr>PowerPoint-bemutató</vt:lpstr>
      <vt:lpstr>PowerPoint-bemutató</vt:lpstr>
      <vt:lpstr>„Életbölcsességek” a regényben</vt:lpstr>
      <vt:lpstr>Jonathan Swift: Gulliver utazásai (1726)</vt:lpstr>
      <vt:lpstr>Kérdések</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magyar barokk</dc:title>
  <dc:creator>Bartek Dani</dc:creator>
  <cp:lastModifiedBy>Dani</cp:lastModifiedBy>
  <cp:revision>61</cp:revision>
  <dcterms:created xsi:type="dcterms:W3CDTF">2016-11-06T14:22:17Z</dcterms:created>
  <dcterms:modified xsi:type="dcterms:W3CDTF">2024-11-25T20:25:35Z</dcterms:modified>
</cp:coreProperties>
</file>