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7" r:id="rId4"/>
    <p:sldId id="309" r:id="rId5"/>
    <p:sldId id="267" r:id="rId6"/>
    <p:sldId id="310" r:id="rId7"/>
    <p:sldId id="268" r:id="rId8"/>
    <p:sldId id="269" r:id="rId9"/>
    <p:sldId id="305" r:id="rId10"/>
    <p:sldId id="270" r:id="rId11"/>
    <p:sldId id="271" r:id="rId12"/>
    <p:sldId id="311" r:id="rId13"/>
    <p:sldId id="312" r:id="rId14"/>
    <p:sldId id="273" r:id="rId15"/>
    <p:sldId id="313" r:id="rId16"/>
    <p:sldId id="275" r:id="rId17"/>
    <p:sldId id="332" r:id="rId18"/>
    <p:sldId id="333" r:id="rId19"/>
    <p:sldId id="334" r:id="rId20"/>
    <p:sldId id="335" r:id="rId21"/>
    <p:sldId id="336" r:id="rId22"/>
    <p:sldId id="331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339" r:id="rId31"/>
    <p:sldId id="340" r:id="rId32"/>
    <p:sldId id="341" r:id="rId33"/>
    <p:sldId id="315" r:id="rId34"/>
    <p:sldId id="287" r:id="rId35"/>
    <p:sldId id="316" r:id="rId36"/>
    <p:sldId id="328" r:id="rId37"/>
    <p:sldId id="293" r:id="rId38"/>
    <p:sldId id="289" r:id="rId39"/>
    <p:sldId id="317" r:id="rId40"/>
    <p:sldId id="291" r:id="rId41"/>
    <p:sldId id="324" r:id="rId42"/>
    <p:sldId id="318" r:id="rId43"/>
    <p:sldId id="323" r:id="rId44"/>
    <p:sldId id="322" r:id="rId45"/>
    <p:sldId id="319" r:id="rId46"/>
    <p:sldId id="320" r:id="rId47"/>
    <p:sldId id="321" r:id="rId48"/>
    <p:sldId id="297" r:id="rId49"/>
    <p:sldId id="298" r:id="rId50"/>
    <p:sldId id="300" r:id="rId51"/>
    <p:sldId id="302" r:id="rId52"/>
    <p:sldId id="329" r:id="rId53"/>
    <p:sldId id="337" r:id="rId54"/>
    <p:sldId id="303" r:id="rId55"/>
    <p:sldId id="330" r:id="rId56"/>
    <p:sldId id="338" r:id="rId5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FBD6D-B15F-419E-86B7-34F46FD0D1F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22329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9DC6-4A22-4CBE-93BB-D91587D18EE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3105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FCF3-3F7A-4E6F-A41C-F48D7B9FC6D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410216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1347F-B80A-426B-BF75-A6B7FEAD2BB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341673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D2763-FE7F-479E-B45B-6123599CA26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368186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C623A-726E-4095-B88D-0D7100DD023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60879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2735D-E01A-4BC8-9D8D-C17E2A244C6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02100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CA3B-CCB2-4B96-9C1A-0E46794A3F8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768255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78DC9-A754-4679-9585-259E6CF711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783241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BC93-1BE6-4942-BFB1-025B0C6CFC9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52636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CA65-EF28-4DAE-B0AD-3F28188F524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88529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AD7D-4936-4311-9BE5-EE038A9037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5897810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A26D-0027-4A69-863E-8A6267D2028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53710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A7EAAEC4-F5DF-4D89-B059-DD1460DE5AD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libriszinhaz.hu/wp-content/uploads/2015/04/Sz%C3%A9kely_Ady_-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-4763"/>
            <a:ext cx="3316288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http://static.origos.hu/s/img/i/1210/20121024-testedlelked-hires-skorpio-elemzese-ady-endr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-4763"/>
            <a:ext cx="1874837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ttp://magyar-irodalom.elte.hu/sulinet/igyjo/setup/portrek/ady/kepek/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4241800"/>
            <a:ext cx="3489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http://m.blog.hu/mi/mienkahaz/image/AdyEnd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1905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https://encrypted-tbn3.gstatic.com/images?q=tbn:ANd9GcS3QhLP7f6m2ay8mZVCiMHJbicQj413z_DlpWlEu_DgPEG_qKI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208463"/>
            <a:ext cx="191611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http://3.bp.blogspot.com/-AKqo18gTKpQ/VgGL_td6CFI/AAAAAAAAEoU/i-7CFTjW5d4/s1600/Sz%25C3%25A9kely-Ady_End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9081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825" y="2924175"/>
            <a:ext cx="8642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sz="4000" kern="0" dirty="0">
                <a:latin typeface="Bookman Old Style" panose="02050604050505020204" pitchFamily="18" charset="0"/>
              </a:rPr>
              <a:t>Ady Endre</a:t>
            </a:r>
            <a:br>
              <a:rPr lang="hu-HU" altLang="hu-HU" sz="4000" kern="0" dirty="0">
                <a:latin typeface="Bookman Old Style" panose="02050604050505020204" pitchFamily="18" charset="0"/>
              </a:rPr>
            </a:br>
            <a:r>
              <a:rPr lang="hu-HU" altLang="hu-HU" sz="2400" b="0" i="1" kern="0" dirty="0">
                <a:latin typeface="Bookman Old Style" panose="02050604050505020204" pitchFamily="18" charset="0"/>
              </a:rPr>
              <a:t>(1877. nov. 22., Érmindszent – 1919. jan. 27., Budapest)</a:t>
            </a:r>
            <a:r>
              <a:rPr lang="hu-HU" altLang="hu-HU" sz="2400" kern="0" dirty="0"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zh-CN" sz="3200" b="1" i="1">
                <a:latin typeface="Bookman Old Style" panose="02050604050505020204" pitchFamily="18" charset="0"/>
              </a:rPr>
              <a:t>A magyar Messiások </a:t>
            </a:r>
            <a:r>
              <a:rPr lang="hu-HU" altLang="zh-CN" sz="3200">
                <a:latin typeface="Bookman Old Style" panose="02050604050505020204" pitchFamily="18" charset="0"/>
              </a:rPr>
              <a:t>(1907)</a:t>
            </a:r>
            <a:endParaRPr lang="hu-HU" altLang="hu-HU" sz="3200">
              <a:latin typeface="Bookman Old Style" panose="020506040505050202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zh-CN" sz="2800"/>
              <a:t>a magyar Messiások tragédiája: hiábavaló áldozat, bukásra ítélt küzdelem</a:t>
            </a:r>
          </a:p>
          <a:p>
            <a:r>
              <a:rPr lang="hu-HU" altLang="zh-CN" sz="2800"/>
              <a:t>ismétlések → változatlanság, monotónia</a:t>
            </a:r>
          </a:p>
          <a:p>
            <a:r>
              <a:rPr lang="hu-HU" altLang="zh-CN" sz="2800"/>
              <a:t>túlzás: </a:t>
            </a:r>
            <a:r>
              <a:rPr lang="hu-HU" altLang="zh-CN" sz="2800" i="1"/>
              <a:t>ezerszer</a:t>
            </a:r>
            <a:r>
              <a:rPr lang="hu-HU" altLang="zh-CN" sz="2800"/>
              <a:t> (2x)</a:t>
            </a:r>
          </a:p>
          <a:p>
            <a:r>
              <a:rPr lang="hu-HU" altLang="zh-CN" sz="2800"/>
              <a:t>ellentétek: </a:t>
            </a:r>
            <a:r>
              <a:rPr lang="hu-HU" altLang="zh-CN" sz="2800" i="1"/>
              <a:t>tevés</a:t>
            </a:r>
            <a:r>
              <a:rPr lang="hu-HU" altLang="zh-CN" sz="2800"/>
              <a:t> ↔ </a:t>
            </a:r>
            <a:r>
              <a:rPr lang="hu-HU" altLang="zh-CN" sz="2800" i="1"/>
              <a:t>semmi</a:t>
            </a:r>
            <a:endParaRPr lang="hu-HU" altLang="zh-CN" sz="2800"/>
          </a:p>
          <a:p>
            <a:r>
              <a:rPr lang="hu-HU" altLang="zh-CN" sz="2800"/>
              <a:t>többes szám → általánosítás (a költő és elődei közös sorsa)</a:t>
            </a:r>
          </a:p>
          <a:p>
            <a:r>
              <a:rPr lang="hu-HU" altLang="zh-CN" sz="2800"/>
              <a:t>mégis-morál, tragikum és fenség</a:t>
            </a:r>
            <a:endParaRPr lang="hu-HU" altLang="hu-HU" sz="28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Az Úr Illésként elviszi mind…</a:t>
            </a:r>
            <a:r>
              <a:rPr lang="hu-HU" altLang="hu-HU" sz="3200">
                <a:latin typeface="Bookman Old Style" panose="02050604050505020204" pitchFamily="18" charset="0"/>
              </a:rPr>
              <a:t> (1908)</a:t>
            </a:r>
            <a:endParaRPr lang="hu-HU" altLang="hu-HU" sz="3200" b="1" i="1">
              <a:latin typeface="Bookman Old Style" panose="020506040505050202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/>
              <a:t>az Illés szekerén c. kötet nyitóverse, előhangja</a:t>
            </a:r>
          </a:p>
          <a:p>
            <a:r>
              <a:rPr lang="hu-HU" altLang="hu-HU" sz="2800"/>
              <a:t>Illés prófétát élete végén tüzes szekér ragadja az égbe</a:t>
            </a:r>
          </a:p>
          <a:p>
            <a:r>
              <a:rPr lang="hu-HU" altLang="hu-HU" sz="2800"/>
              <a:t>a művész meg nem értettsége, magánya, hányódása; kiválasztott, de tragikus sorsa</a:t>
            </a:r>
          </a:p>
          <a:p>
            <a:r>
              <a:rPr lang="hu-HU" altLang="hu-HU" sz="2800"/>
              <a:t>ellentétek: </a:t>
            </a:r>
            <a:r>
              <a:rPr lang="hu-HU" altLang="hu-HU" sz="2800" i="1"/>
              <a:t>sújtja </a:t>
            </a:r>
            <a:r>
              <a:rPr lang="hu-HU" altLang="hu-HU" sz="2800" i="1">
                <a:cs typeface="Arial" panose="020B0604020202020204" pitchFamily="34" charset="0"/>
              </a:rPr>
              <a:t>↔ szereti, gonosz szépség, szívük izzik ↔ agyuk jégcsapos, ég ↔ föld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Sem utódja, sem boldog őse…</a:t>
            </a:r>
            <a:r>
              <a:rPr lang="hu-HU" altLang="hu-HU" sz="3200">
                <a:latin typeface="Bookman Old Style" panose="02050604050505020204" pitchFamily="18" charset="0"/>
              </a:rPr>
              <a:t> (1909)</a:t>
            </a:r>
            <a:endParaRPr lang="hu-HU" altLang="hu-HU" sz="3200" b="1" i="1">
              <a:latin typeface="Bookman Old Style" panose="020506040505050202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628775"/>
            <a:ext cx="8229600" cy="4525963"/>
          </a:xfrm>
        </p:spPr>
        <p:txBody>
          <a:bodyPr/>
          <a:lstStyle/>
          <a:p>
            <a:r>
              <a:rPr lang="hu-HU" altLang="hu-HU" sz="2400"/>
              <a:t>a </a:t>
            </a:r>
            <a:r>
              <a:rPr lang="hu-HU" altLang="hu-HU" sz="2400" i="1"/>
              <a:t>Szeretném, ha szeretnének</a:t>
            </a:r>
            <a:r>
              <a:rPr lang="hu-HU" altLang="hu-HU" sz="2400"/>
              <a:t> c. kötet bevezető verse</a:t>
            </a:r>
          </a:p>
          <a:p>
            <a:r>
              <a:rPr lang="hu-HU" altLang="hu-HU" sz="2400"/>
              <a:t>(1-2. vsz.) önjellemzés – kijelentő mód</a:t>
            </a:r>
          </a:p>
          <a:p>
            <a:pPr lvl="1"/>
            <a:r>
              <a:rPr lang="hu-HU" altLang="hu-HU" sz="2000"/>
              <a:t>(1. vsz.) „negatív” jellemzés: mi nem vagyok?</a:t>
            </a:r>
          </a:p>
          <a:p>
            <a:pPr lvl="1"/>
            <a:r>
              <a:rPr lang="hu-HU" altLang="hu-HU" sz="2000"/>
              <a:t>(2. vsz.) „pozitív” jellemzés: mi vagyok?</a:t>
            </a:r>
          </a:p>
          <a:p>
            <a:r>
              <a:rPr lang="hu-HU" altLang="hu-HU" sz="2400"/>
              <a:t>(3-4. vsz.) vágyak megfogalmazása – feltételes mód</a:t>
            </a:r>
          </a:p>
          <a:p>
            <a:pPr lvl="1"/>
            <a:r>
              <a:rPr lang="hu-HU" altLang="hu-HU" sz="2000"/>
              <a:t>kötőszó, indulatszó szerepe</a:t>
            </a:r>
          </a:p>
          <a:p>
            <a:pPr lvl="1"/>
            <a:r>
              <a:rPr lang="hu-HU" altLang="hu-HU" sz="2000"/>
              <a:t>ismétlések („látva lássanak”, „szeretnének”, „lennék valakié”)</a:t>
            </a:r>
          </a:p>
          <a:p>
            <a:r>
              <a:rPr lang="hu-HU" altLang="hu-HU" sz="2400"/>
              <a:t>(4. vsz.) lét- és költészetmagyarázat: szeretetvágy</a:t>
            </a:r>
          </a:p>
          <a:p>
            <a:r>
              <a:rPr lang="hu-HU" altLang="hu-HU" sz="2400"/>
              <a:t>ellentétek:</a:t>
            </a:r>
          </a:p>
          <a:p>
            <a:pPr lvl="1"/>
            <a:r>
              <a:rPr lang="hu-HU" altLang="hu-HU" sz="2000"/>
              <a:t>függetlenség, elkülönülés (1) ↔ valakihez tartozás (4)</a:t>
            </a:r>
          </a:p>
          <a:p>
            <a:pPr lvl="1"/>
            <a:r>
              <a:rPr lang="hu-HU" altLang="hu-HU" sz="2000"/>
              <a:t>titokzatosság (2) ↔ önmaga megmutatása, önfeltárulkozás (3)</a:t>
            </a:r>
          </a:p>
          <a:p>
            <a:pPr lvl="1"/>
            <a:r>
              <a:rPr lang="hu-HU" altLang="hu-HU" sz="2000">
                <a:cs typeface="Arial" panose="020B0604020202020204" pitchFamily="34" charset="0"/>
              </a:rPr>
              <a:t>díszítetlen, egyszerű szöveg </a:t>
            </a:r>
            <a:r>
              <a:rPr lang="hu-HU" altLang="hu-HU" sz="2000">
                <a:cs typeface="Times New Roman" panose="02020603050405020304" pitchFamily="18" charset="0"/>
              </a:rPr>
              <a:t>↔ mély tartalom</a:t>
            </a:r>
            <a:endParaRPr lang="hu-HU" altLang="hu-HU" sz="2000">
              <a:cs typeface="Arial" panose="020B0604020202020204" pitchFamily="34" charset="0"/>
            </a:endParaRPr>
          </a:p>
          <a:p>
            <a:pPr lvl="1"/>
            <a:endParaRPr lang="hu-HU" altLang="hu-HU" sz="2000"/>
          </a:p>
          <a:p>
            <a:endParaRPr lang="hu-HU" altLang="hu-HU" sz="240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Hunn, új legenda</a:t>
            </a:r>
            <a:r>
              <a:rPr lang="hu-HU" altLang="hu-HU" sz="3200">
                <a:latin typeface="Bookman Old Style" panose="02050604050505020204" pitchFamily="18" charset="0"/>
              </a:rPr>
              <a:t> (1913)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hu-HU" altLang="hu-HU" sz="2400" i="1"/>
              <a:t>Mi a cím jelentése? Hogyan függ össze a cím az utolsó szakaszban megjelenő képpel? Hogyan értelmezhető a vers ajánlása?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Milyen szállóigéket emel szimbólummá a költemény, és mi ezeknek a jelentése a szöveg egészében?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Sorolja fel a versben említett irodalmi és történelmi alakokat, és értelmezze szerepüket!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Milyen metaforákat alkalmaz a lírai én saját jellemzésére? Fogalmazza meg a versben megjelenített költőszerep lényegét!</a:t>
            </a:r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Hasonlítsa össze a művet néhány szempont alapján a Góg és Magóg fia vagyok én... kezdetű verssel!</a:t>
            </a:r>
          </a:p>
          <a:p>
            <a:pPr marL="457200" indent="-457200">
              <a:buFontTx/>
              <a:buAutoNum type="arabicPeriod"/>
            </a:pPr>
            <a:endParaRPr lang="hu-HU" altLang="hu-HU" sz="2400"/>
          </a:p>
          <a:p>
            <a:pPr marL="457200" indent="-457200"/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hu-HU" altLang="hu-HU" sz="3600" b="1">
                <a:latin typeface="Bookman Old Style" panose="02050604050505020204" pitchFamily="18" charset="0"/>
              </a:rPr>
              <a:t>2) Magyarság-versek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zh-CN" sz="2400"/>
              <a:t>látomásszerű tájversek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újfajta, kritikai jellegű nemzetszemlélet (hazaszeretet és nemzetostorozás kettőssége)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„tragikus magyarság”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nemzetféltés: az elszigetelt magyarság fennmarad-e a népek tengerében (lásd Herder jóslatát)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harc a korlátoltság, provincializmus ellen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magyar Ugar: mozdulatlanság, tehetetlenség ↔ költő: változás vágya, küldetéstudat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magyar Ugar: kulturálatlanság ↔ Párizs: a kultúra, a művészet fővárosa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nem igazi tájversek, hanem térbe vetített értékleírások (értékek hiányáról vagy meglétéről)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Déry Tibor és Babits is utolsó nemzeti költőnknek tartja</a:t>
            </a:r>
            <a:endParaRPr lang="hu-HU" altLang="hu-HU" sz="240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hu-HU" altLang="zh-CN" sz="3200" b="1" i="1">
                <a:latin typeface="Bookman Old Style" panose="02050604050505020204" pitchFamily="18" charset="0"/>
              </a:rPr>
              <a:t>A magyar Ugaron </a:t>
            </a:r>
            <a:r>
              <a:rPr lang="hu-HU" altLang="zh-CN" sz="3200">
                <a:latin typeface="Bookman Old Style" panose="02050604050505020204" pitchFamily="18" charset="0"/>
              </a:rPr>
              <a:t>(1905)</a:t>
            </a:r>
            <a:endParaRPr lang="hu-HU" altLang="hu-HU" sz="3200">
              <a:latin typeface="Bookman Old Style" panose="020506040505050202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u-HU" altLang="zh-CN" sz="2400" dirty="0"/>
              <a:t>nagy visszhangot kiváltó versciklus (a fiatal Babits és Kosztolányi is felháborodik a nemzetostorozás miatt)</a:t>
            </a:r>
            <a:endParaRPr lang="hu-HU" altLang="hu-HU" sz="2400" dirty="0"/>
          </a:p>
          <a:p>
            <a:pPr>
              <a:lnSpc>
                <a:spcPct val="80000"/>
              </a:lnSpc>
              <a:defRPr/>
            </a:pPr>
            <a:r>
              <a:rPr lang="hu-HU" altLang="zh-CN" sz="2400" dirty="0"/>
              <a:t>vershelyzet: E/1. sz. megszólaló</a:t>
            </a:r>
          </a:p>
          <a:p>
            <a:pPr>
              <a:lnSpc>
                <a:spcPct val="80000"/>
              </a:lnSpc>
              <a:defRPr/>
            </a:pPr>
            <a:r>
              <a:rPr lang="hu-HU" altLang="zh-CN" sz="2400" dirty="0"/>
              <a:t>az elvadult táj megfigyelése, leírása </a:t>
            </a:r>
            <a:r>
              <a:rPr lang="hu-H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zh-CN" sz="2400" dirty="0"/>
              <a:t>az Ugar „foglyul ejti” a lírai ént</a:t>
            </a:r>
          </a:p>
          <a:p>
            <a:pPr>
              <a:lnSpc>
                <a:spcPct val="80000"/>
              </a:lnSpc>
              <a:defRPr/>
            </a:pPr>
            <a:r>
              <a:rPr lang="hu-HU" altLang="zh-CN" sz="2400" dirty="0"/>
              <a:t>nem konkrét tájleírás, hanem látomás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hu-H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zh-CN" sz="2400" dirty="0"/>
              <a:t>nem természeti, hanem kulturális környezet ábrázolása</a:t>
            </a:r>
            <a:endParaRPr lang="hu-HU" altLang="zh-CN" sz="2400" b="1" dirty="0"/>
          </a:p>
          <a:p>
            <a:pPr>
              <a:lnSpc>
                <a:spcPct val="80000"/>
              </a:lnSpc>
              <a:defRPr/>
            </a:pPr>
            <a:r>
              <a:rPr lang="hu-HU" altLang="zh-CN" sz="2400" dirty="0"/>
              <a:t>központi szimbólum: Ugar = Magyarország</a:t>
            </a:r>
          </a:p>
          <a:p>
            <a:pPr>
              <a:lnSpc>
                <a:spcPct val="80000"/>
              </a:lnSpc>
              <a:defRPr/>
            </a:pPr>
            <a:r>
              <a:rPr lang="hu-HU" altLang="zh-CN" sz="2400" dirty="0"/>
              <a:t>termékenység = nagy lehetőségek a fejlődésre ↔ pusztulásra ítélt táj = kopár valóság, elmaradottság</a:t>
            </a:r>
          </a:p>
          <a:p>
            <a:pPr>
              <a:lnSpc>
                <a:spcPct val="80000"/>
              </a:lnSpc>
              <a:defRPr/>
            </a:pPr>
            <a:r>
              <a:rPr lang="hu-HU" altLang="zh-CN" sz="2400" dirty="0"/>
              <a:t>a beszélő fogsága = a költő keserű sorsa, kudarca</a:t>
            </a:r>
          </a:p>
          <a:p>
            <a:pPr>
              <a:lnSpc>
                <a:spcPct val="80000"/>
              </a:lnSpc>
              <a:defRPr/>
            </a:pPr>
            <a:r>
              <a:rPr lang="hu-HU" altLang="zh-CN" sz="2400" dirty="0"/>
              <a:t>költői eszközök: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zh-CN" sz="2200" dirty="0"/>
              <a:t>ellentétek (buja ↔ elvadult, virág ↔ dudva, gizgaz)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zh-CN" sz="2200" dirty="0"/>
              <a:t>túlzások (szent humusz, égig nyúló gizgazok)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zh-CN" sz="2200" dirty="0"/>
              <a:t>fokozás (lehúz, altat, befed)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zh-CN" sz="2800" b="1" i="1" dirty="0">
                <a:latin typeface="Bookman Old Style" panose="02050604050505020204" pitchFamily="18" charset="0"/>
              </a:rPr>
              <a:t>A Hortobágy poétája</a:t>
            </a:r>
            <a:r>
              <a:rPr lang="hu-HU" altLang="zh-CN" sz="2800" b="1" dirty="0">
                <a:latin typeface="Bookman Old Style" panose="02050604050505020204" pitchFamily="18" charset="0"/>
              </a:rPr>
              <a:t> </a:t>
            </a:r>
            <a:r>
              <a:rPr lang="hu-HU" altLang="zh-CN" sz="2800" dirty="0">
                <a:latin typeface="Bookman Old Style" panose="02050604050505020204" pitchFamily="18" charset="0"/>
              </a:rPr>
              <a:t>(1905)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hu-HU" altLang="zh-CN" sz="2400" dirty="0"/>
              <a:t>ellentétek:	művészi érzékenység („szent dalnok”) ↔ durva környezet (a virágot a „csorda” lelegeli, „lelkét – lelegelték”) → a művészlét tragikuma, a művészetre a „Hortobágyon” nincs szükség → a lírai én alkalmazkodik ehhez a környezethez („káromkodik vagy fütyörészik”)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hu-HU" altLang="zh-CN" sz="2400" dirty="0"/>
              <a:t>túlzások (sok-sok, százszor, ezerszer), halmozások („piszkos, gatyás, bamba”)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hu-HU" altLang="hu-HU" sz="24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altLang="zh-CN" sz="2800" b="1" i="1" dirty="0">
                <a:latin typeface="Bookman Old Style" panose="02050604050505020204" pitchFamily="18" charset="0"/>
              </a:rPr>
              <a:t>A Tisza-parton</a:t>
            </a:r>
            <a:r>
              <a:rPr lang="hu-HU" altLang="zh-CN" sz="2800" dirty="0">
                <a:latin typeface="Bookman Old Style" panose="02050604050505020204" pitchFamily="18" charset="0"/>
              </a:rPr>
              <a:t> (1905)</a:t>
            </a:r>
            <a:endParaRPr lang="hu-HU" altLang="zh-CN" sz="2800" b="1" i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hu-HU" altLang="zh-CN" sz="2400" dirty="0"/>
              <a:t>a magyar elmaradottság jellegzetes „kellékeinek” </a:t>
            </a:r>
            <a:r>
              <a:rPr lang="hu-HU" altLang="zh-CN" sz="2400" dirty="0" err="1"/>
              <a:t>leltára</a:t>
            </a:r>
            <a:r>
              <a:rPr lang="hu-HU" altLang="zh-CN" sz="2400" dirty="0"/>
              <a:t>: gémeskút (civilizálatlanság), malomalja (provinciális, felelőtlen politizálás), fokos (betyárromantika helyett a nyers brutalitás kifejezője) ↔ Petőfi tájszemlélete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hu-HU" altLang="zh-CN" sz="2400" dirty="0"/>
              <a:t>Gangesz ~ romlatlan, ősi, egzotikus, </a:t>
            </a:r>
            <a:r>
              <a:rPr lang="hu-HU" altLang="hu-HU" sz="2400" dirty="0"/>
              <a:t>kulturális értelemben vett őshaza</a:t>
            </a:r>
          </a:p>
          <a:p>
            <a:pPr>
              <a:spcBef>
                <a:spcPts val="600"/>
              </a:spcBef>
              <a:defRPr/>
            </a:pPr>
            <a:r>
              <a:rPr lang="hu-HU" sz="2400" dirty="0"/>
              <a:t>stíluseszközök: inverzió, költői kérdés, halmozások, szokatlan összetétel, nominális stílus</a:t>
            </a:r>
            <a:endParaRPr lang="hu-HU" dirty="0"/>
          </a:p>
          <a:p>
            <a:pPr>
              <a:lnSpc>
                <a:spcPct val="80000"/>
              </a:lnSpc>
              <a:defRPr/>
            </a:pPr>
            <a:endParaRPr lang="hu-HU" altLang="hu-HU" sz="24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Párizs-versek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400" i="1" u="sng" dirty="0"/>
              <a:t>A daloló Páris</a:t>
            </a:r>
            <a:endParaRPr lang="hu-HU" sz="2400" dirty="0"/>
          </a:p>
          <a:p>
            <a:pPr>
              <a:defRPr/>
            </a:pPr>
            <a:r>
              <a:rPr lang="hu-HU" sz="2400" i="1" dirty="0"/>
              <a:t>A magyar Ugaron </a:t>
            </a:r>
            <a:r>
              <a:rPr lang="hu-HU" sz="2400" dirty="0"/>
              <a:t>ellenciklusa</a:t>
            </a:r>
          </a:p>
          <a:p>
            <a:pPr>
              <a:defRPr/>
            </a:pPr>
            <a:r>
              <a:rPr lang="hu-HU" sz="2400" dirty="0"/>
              <a:t>hasonlít Baudelaire </a:t>
            </a:r>
            <a:r>
              <a:rPr lang="hu-HU" sz="2400" i="1" dirty="0"/>
              <a:t>Párizsi képek </a:t>
            </a:r>
            <a:r>
              <a:rPr lang="hu-HU" sz="2400" dirty="0"/>
              <a:t>című ciklusára</a:t>
            </a:r>
          </a:p>
          <a:p>
            <a:pPr>
              <a:defRPr/>
            </a:pPr>
            <a:r>
              <a:rPr lang="hu-HU" sz="2400" dirty="0"/>
              <a:t>minden vers címében francia tulajdonnév szerepel</a:t>
            </a:r>
          </a:p>
          <a:p>
            <a:pPr>
              <a:defRPr/>
            </a:pPr>
            <a:r>
              <a:rPr lang="hu-HU" sz="2400" dirty="0"/>
              <a:t>szervezőelve az ellentét: modernség ↔ elmaradottság, Nyugat ↔ Kelet</a:t>
            </a:r>
          </a:p>
          <a:p>
            <a:pPr>
              <a:defRPr/>
            </a:pPr>
            <a:r>
              <a:rPr lang="hu-HU" sz="2400" dirty="0"/>
              <a:t>Párizs mint konkrét élményektől független jelkép: szépség, fény, szabadság, kultúra, modern élet városa, szerelem beteljesedése, modern költészet kiteljesedése, de a halálfélelem felidézője is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 i="1">
                <a:latin typeface="Bookman Old Style" panose="02050604050505020204" pitchFamily="18" charset="0"/>
              </a:rPr>
              <a:t>A Gare de l’Esten</a:t>
            </a:r>
            <a:r>
              <a:rPr lang="hu-HU" altLang="hu-HU" sz="2800">
                <a:latin typeface="Bookman Old Style" panose="02050604050505020204" pitchFamily="18" charset="0"/>
              </a:rPr>
              <a:t> (1905)</a:t>
            </a:r>
            <a:endParaRPr lang="hu-HU" altLang="hu-HU" sz="2800" b="1" i="1">
              <a:latin typeface="Bookman Old Style" panose="02050604050505020204" pitchFamily="18" charset="0"/>
            </a:endParaRP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400"/>
              <a:t>előzmény: Bródy Sándor öngyilkossági kísérlete ~ a nyugatos magyar író tragikus sorsa</a:t>
            </a:r>
          </a:p>
          <a:p>
            <a:r>
              <a:rPr lang="hu-HU" altLang="hu-HU" sz="2400"/>
              <a:t>felesel a hagyományos népnemzeti honvágy-versekkel, az ellen-honvágy, nyugat-vágy költeménye</a:t>
            </a:r>
          </a:p>
          <a:p>
            <a:r>
              <a:rPr lang="hu-HU" altLang="hu-HU" sz="2400"/>
              <a:t>fiktív vershelyzet (valójában már Budapesten írta a verset): átmenetiség (még idegenben, de már hazafelé készülőben) → hazatérés titokzatos és kényszerítő ereje, sorsszerűsége</a:t>
            </a:r>
          </a:p>
          <a:p>
            <a:r>
              <a:rPr lang="hu-HU" altLang="hu-HU" sz="2400"/>
              <a:t>erős szubjektivitás („én” ismétlődése), zaklatottság         ~ aszimmetrikus strófaszerkezet, jambikus ritmus</a:t>
            </a:r>
          </a:p>
          <a:p>
            <a:r>
              <a:rPr lang="hu-HU" altLang="hu-HU" sz="2400"/>
              <a:t>érzékszervi benyomások, túlzások (pl. jelzőhasználat, szakrális és profán kifejezések)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400" dirty="0"/>
              <a:t>	</a:t>
            </a:r>
            <a:r>
              <a:rPr lang="hu-HU" sz="2400" u="sng" dirty="0"/>
              <a:t>Párizs</a:t>
            </a:r>
            <a:r>
              <a:rPr lang="hu-HU" sz="2400" dirty="0"/>
              <a:t>		↔		</a:t>
            </a:r>
            <a:r>
              <a:rPr lang="hu-HU" sz="2400" u="sng" dirty="0"/>
              <a:t>Magyarorszá</a:t>
            </a:r>
            <a:r>
              <a:rPr lang="hu-HU" sz="2400" dirty="0"/>
              <a:t>g</a:t>
            </a:r>
          </a:p>
          <a:p>
            <a:pPr marL="0" indent="0">
              <a:buFontTx/>
              <a:buNone/>
              <a:defRPr/>
            </a:pPr>
            <a:r>
              <a:rPr lang="hu-HU" sz="2400" dirty="0"/>
              <a:t>	dal				daltalan / zsivaj</a:t>
            </a:r>
          </a:p>
          <a:p>
            <a:pPr marL="0" indent="0">
              <a:buFontTx/>
              <a:buNone/>
              <a:defRPr/>
            </a:pPr>
            <a:r>
              <a:rPr lang="hu-HU" sz="2400" dirty="0"/>
              <a:t>	forró				fagyos</a:t>
            </a:r>
          </a:p>
          <a:p>
            <a:pPr marL="0" indent="0">
              <a:buFontTx/>
              <a:buNone/>
              <a:defRPr/>
            </a:pPr>
            <a:r>
              <a:rPr lang="hu-HU" sz="2400" dirty="0"/>
              <a:t>	illatos				hullaszag, pézsma-szag</a:t>
            </a:r>
          </a:p>
          <a:p>
            <a:pPr marL="0" indent="0">
              <a:buFontTx/>
              <a:buNone/>
              <a:defRPr/>
            </a:pPr>
            <a:r>
              <a:rPr lang="hu-HU" sz="2400" dirty="0"/>
              <a:t>	leány csókja			temető csókja</a:t>
            </a:r>
          </a:p>
          <a:p>
            <a:pPr marL="0" indent="0">
              <a:buFontTx/>
              <a:buNone/>
              <a:defRPr/>
            </a:pPr>
            <a:r>
              <a:rPr lang="hu-HU" sz="2400" dirty="0"/>
              <a:t>	szent				elátkozott</a:t>
            </a:r>
          </a:p>
          <a:p>
            <a:pPr marL="0" indent="0">
              <a:buFontTx/>
              <a:buNone/>
              <a:defRPr/>
            </a:pPr>
            <a:r>
              <a:rPr lang="hu-HU" sz="2400" dirty="0"/>
              <a:t>	ámulás, öröm, mámor	bús világ, halál</a:t>
            </a:r>
          </a:p>
          <a:p>
            <a:pPr marL="0" indent="0">
              <a:buFontTx/>
              <a:buNone/>
              <a:defRPr/>
            </a:pPr>
            <a:endParaRPr lang="hu-HU" sz="2400" dirty="0"/>
          </a:p>
          <a:p>
            <a:pPr marL="0" indent="0">
              <a:buFontTx/>
              <a:buNone/>
              <a:defRPr/>
            </a:pPr>
            <a:r>
              <a:rPr lang="hu-HU" sz="2400" dirty="0"/>
              <a:t>→ Párizs: nem valóságos földrajzi, hanem álomszerű, mitikus, szimbolikus táj, a művész(et) menedéke, otthona</a:t>
            </a:r>
          </a:p>
          <a:p>
            <a:pPr>
              <a:defRPr/>
            </a:pPr>
            <a:r>
              <a:rPr lang="hu-HU" sz="2400" dirty="0"/>
              <a:t>európaiság és magyarság, kötődés és elszakadás, otthonosság és idegenség kettőssége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Élete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/>
              <a:t>szülei </a:t>
            </a:r>
            <a:r>
              <a:rPr lang="hu-HU" altLang="hu-HU" sz="2800" i="1"/>
              <a:t>Ady Lőrinc</a:t>
            </a:r>
            <a:r>
              <a:rPr lang="hu-HU" altLang="hu-HU" sz="2800"/>
              <a:t> és </a:t>
            </a:r>
            <a:r>
              <a:rPr lang="hu-HU" altLang="hu-HU" sz="2800" i="1"/>
              <a:t>Pásztor Mária</a:t>
            </a:r>
          </a:p>
          <a:p>
            <a:pPr>
              <a:lnSpc>
                <a:spcPct val="90000"/>
              </a:lnSpc>
            </a:pPr>
            <a:r>
              <a:rPr lang="hu-HU" altLang="hu-HU" sz="2800"/>
              <a:t>tanulmányok: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/>
              <a:t> Érmindszent (5 elemi)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/>
              <a:t> Nagykároly (piarista gimnázium első 4 osztálya)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/>
              <a:t> Zilah (református kollégium)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/>
              <a:t> Debrecen és Pest (jog)</a:t>
            </a:r>
          </a:p>
          <a:p>
            <a:pPr>
              <a:lnSpc>
                <a:spcPct val="90000"/>
              </a:lnSpc>
            </a:pPr>
            <a:r>
              <a:rPr lang="hu-HU" altLang="hu-HU" sz="2800"/>
              <a:t>jogásznak tanul, de végül újságíró lesz: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/>
              <a:t> debreceni lapok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 b="1" i="1"/>
              <a:t> Nagyváradi Napló</a:t>
            </a:r>
            <a:endParaRPr lang="hu-HU" altLang="hu-HU"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 i="1"/>
              <a:t> Budapesti Napló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/>
              <a:t> </a:t>
            </a:r>
            <a:r>
              <a:rPr lang="hu-HU" altLang="hu-HU" sz="2400" b="1" i="1"/>
              <a:t>Nyugat</a:t>
            </a:r>
            <a:r>
              <a:rPr lang="hu-HU" altLang="hu-HU" sz="2400"/>
              <a:t> főmunkatársa </a:t>
            </a:r>
            <a:r>
              <a:rPr lang="hu-HU" altLang="hu-HU" sz="2400">
                <a:cs typeface="Arial" panose="020B0604020202020204" pitchFamily="34" charset="0"/>
              </a:rPr>
              <a:t>→ országos ismertség</a:t>
            </a:r>
          </a:p>
          <a:p>
            <a:pPr>
              <a:lnSpc>
                <a:spcPct val="90000"/>
              </a:lnSpc>
            </a:pPr>
            <a:r>
              <a:rPr lang="hu-HU" altLang="hu-HU" sz="2800">
                <a:cs typeface="Arial" panose="020B0604020202020204" pitchFamily="34" charset="0"/>
              </a:rPr>
              <a:t>anyagi gondok, éjszakai élet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altLang="hu-HU" sz="2800" b="1" i="1">
                <a:latin typeface="Bookman Old Style" panose="02050604050505020204" pitchFamily="18" charset="0"/>
              </a:rPr>
              <a:t>A Szajna partján</a:t>
            </a:r>
            <a:r>
              <a:rPr lang="hu-HU" altLang="hu-HU" sz="2800">
                <a:latin typeface="Bookman Old Style" panose="02050604050505020204" pitchFamily="18" charset="0"/>
              </a:rPr>
              <a:t> (1905)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hu-HU" altLang="hu-HU" sz="2400" i="1"/>
              <a:t>A daloló Páris</a:t>
            </a:r>
            <a:r>
              <a:rPr lang="hu-HU" altLang="hu-HU" sz="2400"/>
              <a:t> ciklus utolsó verse</a:t>
            </a:r>
          </a:p>
          <a:p>
            <a:r>
              <a:rPr lang="hu-HU" altLang="hu-HU" sz="2400"/>
              <a:t>cím ~ </a:t>
            </a:r>
            <a:r>
              <a:rPr lang="hu-HU" altLang="hu-HU" sz="2400" i="1"/>
              <a:t>A Tisza-parton</a:t>
            </a:r>
          </a:p>
          <a:p>
            <a:r>
              <a:rPr lang="hu-HU" altLang="hu-HU" sz="2400"/>
              <a:t>folyók metonimikus-szimbolikus szerepe: Szajna ↔ Duna</a:t>
            </a:r>
          </a:p>
          <a:p>
            <a:r>
              <a:rPr lang="hu-HU" altLang="hu-HU" sz="2400"/>
              <a:t>ellentétek versszervező szerepe → térbeli megosztottság, de egyidejűség → kettősség, meghasonlás, teljesség hiánya → egységbe foglaló halálmotívum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 i="1">
                <a:latin typeface="Bookman Old Style" panose="02050604050505020204" pitchFamily="18" charset="0"/>
              </a:rPr>
              <a:t>Páris, az én Bakonyom</a:t>
            </a:r>
            <a:r>
              <a:rPr lang="hu-HU" altLang="hu-HU" sz="2800">
                <a:latin typeface="Bookman Old Style" panose="02050604050505020204" pitchFamily="18" charset="0"/>
              </a:rPr>
              <a:t> (1906)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400" i="1"/>
              <a:t>Vér és arany</a:t>
            </a:r>
            <a:r>
              <a:rPr lang="hu-HU" altLang="hu-HU" sz="2400"/>
              <a:t> kötet / </a:t>
            </a:r>
            <a:r>
              <a:rPr lang="hu-HU" altLang="hu-HU" sz="2400" i="1"/>
              <a:t>A magyar Messiások</a:t>
            </a:r>
            <a:r>
              <a:rPr lang="hu-HU" altLang="hu-HU" sz="2400"/>
              <a:t> ciklusa</a:t>
            </a:r>
          </a:p>
          <a:p>
            <a:r>
              <a:rPr lang="hu-HU" altLang="hu-HU" sz="2400"/>
              <a:t>előzmény: irodalmi támadások, Ady 2. párizsi útja</a:t>
            </a:r>
          </a:p>
          <a:p>
            <a:r>
              <a:rPr lang="hu-HU" altLang="hu-HU" sz="2400"/>
              <a:t>„bűnei” (lelki alkat, előrelátás, bátorság, „hitszegés”)</a:t>
            </a:r>
          </a:p>
          <a:p>
            <a:r>
              <a:rPr lang="hu-HU" altLang="hu-HU" sz="2400"/>
              <a:t>metonimikus-szimbolikus földrajzi nevek: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2400"/>
              <a:t>Duna ↔ Szajna (üldözöttség ↔ rejtőzködés)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2400"/>
              <a:t>Párizs ~ Bakony (betyárok rejtekhelye a kuruc korban)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 i="1">
                <a:latin typeface="Bookman Old Style" panose="02050604050505020204" pitchFamily="18" charset="0"/>
              </a:rPr>
              <a:t>Összehasonlító elemzés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5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344042205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755857534"/>
                    </a:ext>
                  </a:extLst>
                </a:gridCol>
                <a:gridCol w="3466728">
                  <a:extLst>
                    <a:ext uri="{9D8B030D-6E8A-4147-A177-3AD203B41FA5}">
                      <a16:colId xmlns:a16="http://schemas.microsoft.com/office/drawing/2014/main" val="3550700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Szempont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Páris, az én Bakonyom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 Gare de </a:t>
                      </a:r>
                      <a:r>
                        <a:rPr lang="hu-HU" dirty="0" err="1"/>
                        <a:t>l’Esten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9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Vershelyzet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elrejtőzés Párizsban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visszatérés Párizsból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53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Párizs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„ember-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sűrűs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gigászi vadon”, rejtőzködés, megbékélés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„szép ámulások szent városa”, „óriás Daloló”, harmónia, csók, mámor, öröm, forróság, illat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pandur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-had”, „máglya”, „Irán-szagú, szittya sereg”, „csúf kezek”, „vihar”, kellemetlen hanghatások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sírás, fehérség, „Temető”, „daltalan táj”, „koldus zsivaj”, „fagyos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lehellet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„hullaszag”, „elátkozott hely”, „naptalan Kelet”, „pézsma-szagok”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Halálmotívum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átesztétizált, emberhez méltó halál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értelmetlen, abszurd halál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2958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zh-CN" sz="3200" b="1" i="1">
                <a:latin typeface="Bookman Old Style" panose="02050604050505020204" pitchFamily="18" charset="0"/>
              </a:rPr>
              <a:t>Nekünk Mohács kell </a:t>
            </a:r>
            <a:r>
              <a:rPr lang="hu-HU" altLang="zh-CN" sz="3200">
                <a:latin typeface="Bookman Old Style" panose="02050604050505020204" pitchFamily="18" charset="0"/>
              </a:rPr>
              <a:t>(1908)</a:t>
            </a:r>
            <a:endParaRPr lang="hu-HU" altLang="hu-HU" sz="3200">
              <a:latin typeface="Bookman Old Style" panose="020506040505050202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zh-CN" sz="2400"/>
              <a:t>„fordított himnusz” (Benedek Marcell): nem áldást, hanem verést, sújtást kér a magyaroknak</a:t>
            </a:r>
          </a:p>
          <a:p>
            <a:pPr>
              <a:lnSpc>
                <a:spcPct val="80000"/>
              </a:lnSpc>
            </a:pPr>
            <a:r>
              <a:rPr lang="hu-HU" altLang="zh-CN" sz="2400"/>
              <a:t>szenvedélyes, keserű hang</a:t>
            </a:r>
          </a:p>
          <a:p>
            <a:pPr>
              <a:lnSpc>
                <a:spcPct val="80000"/>
              </a:lnSpc>
            </a:pPr>
            <a:r>
              <a:rPr lang="hu-HU" altLang="zh-CN" sz="2400"/>
              <a:t>párhuzamosan felépített strófák (ugyanazzal a feltételes mondattal indul: „Ha van Isten…”)</a:t>
            </a:r>
          </a:p>
          <a:p>
            <a:pPr>
              <a:lnSpc>
                <a:spcPct val="80000"/>
              </a:lnSpc>
            </a:pPr>
            <a:r>
              <a:rPr lang="hu-HU" altLang="zh-CN" sz="2400"/>
              <a:t>fokozás („Üssön csak, ostorozzon”)</a:t>
            </a:r>
          </a:p>
          <a:p>
            <a:pPr>
              <a:lnSpc>
                <a:spcPct val="80000"/>
              </a:lnSpc>
            </a:pPr>
            <a:r>
              <a:rPr lang="hu-HU" altLang="zh-CN" sz="2400"/>
              <a:t>felszólító és tiltó mondatok</a:t>
            </a:r>
          </a:p>
          <a:p>
            <a:pPr>
              <a:lnSpc>
                <a:spcPct val="80000"/>
              </a:lnSpc>
            </a:pPr>
            <a:r>
              <a:rPr lang="hu-HU" altLang="zh-CN" sz="2400"/>
              <a:t>indoklás: a magyar veréshez szokott, szolgafajta, éretlen, akaratgyenge, önmagát megszervezni képtelen nép → ez menti meg a nemzetet a pusztulástól: nemzethalál víziója (3. vsz.)</a:t>
            </a:r>
          </a:p>
          <a:p>
            <a:pPr>
              <a:lnSpc>
                <a:spcPct val="80000"/>
              </a:lnSpc>
            </a:pPr>
            <a:r>
              <a:rPr lang="hu-HU" altLang="zh-CN" sz="2400"/>
              <a:t>nemcsak nemzetostorozás, hanem önbírálat is → a beszélő sorsközösséget vállal, népével (2. vsz.: E/1. sz., 3. vsz.: T/1. sz.)</a:t>
            </a:r>
          </a:p>
          <a:p>
            <a:pPr>
              <a:lnSpc>
                <a:spcPct val="80000"/>
              </a:lnSpc>
              <a:buFontTx/>
              <a:buNone/>
            </a:pPr>
            <a:br>
              <a:rPr lang="hu-HU" altLang="zh-CN" sz="2400"/>
            </a:br>
            <a:endParaRPr lang="hu-HU" altLang="hu-HU" sz="240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zh-CN" sz="3200" b="1" i="1">
                <a:latin typeface="Bookman Old Style" panose="02050604050505020204" pitchFamily="18" charset="0"/>
              </a:rPr>
              <a:t>A föl-földobott kő </a:t>
            </a:r>
            <a:r>
              <a:rPr lang="hu-HU" altLang="zh-CN" sz="3200">
                <a:latin typeface="Bookman Old Style" panose="02050604050505020204" pitchFamily="18" charset="0"/>
              </a:rPr>
              <a:t>(1909)</a:t>
            </a:r>
            <a:endParaRPr lang="hu-HU" altLang="hu-HU" sz="3200">
              <a:latin typeface="Bookman Old Style" panose="020506040505050202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zh-CN" sz="2400"/>
              <a:t>féléves párizsi és riviérai tartózkodás után hazatérve írja</a:t>
            </a:r>
          </a:p>
          <a:p>
            <a:r>
              <a:rPr lang="hu-HU" altLang="zh-CN" sz="2400"/>
              <a:t>címadó metafora: determináltság, szükségszerűség, elrendelésszerű helyhez kötöttség → hazához való (kényszerű) hűség</a:t>
            </a:r>
          </a:p>
          <a:p>
            <a:r>
              <a:rPr lang="hu-HU" altLang="zh-CN" sz="2400"/>
              <a:t>ellentétetek: távol ↔ közel, fent ↔ lent</a:t>
            </a:r>
          </a:p>
          <a:p>
            <a:r>
              <a:rPr lang="hu-HU" altLang="zh-CN" sz="2400"/>
              <a:t>strófaépítés: a kő ellentétes irányú mozgása (3 sor ~ fölfelé, lefelé, földre érkezés)</a:t>
            </a:r>
          </a:p>
          <a:p>
            <a:r>
              <a:rPr lang="hu-HU" altLang="zh-CN" sz="2400"/>
              <a:t>túlzás („százszor is”)</a:t>
            </a:r>
            <a:endParaRPr lang="hu-HU" altLang="hu-HU" sz="240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zh-CN" sz="3200" b="1">
                <a:latin typeface="Bookman Old Style" panose="02050604050505020204" pitchFamily="18" charset="0"/>
              </a:rPr>
              <a:t>Kuruc versek</a:t>
            </a:r>
            <a:endParaRPr lang="hu-HU" altLang="hu-HU" sz="3200" b="1">
              <a:latin typeface="Bookman Old Style" panose="020506040505050202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zh-CN" sz="2400"/>
              <a:t>romantika történelemszemlélete: heroizáló törekvés, a múlt megszépítése, romantizálása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Thaly Kálmán „kuruc versei”</a:t>
            </a:r>
          </a:p>
          <a:p>
            <a:pPr>
              <a:lnSpc>
                <a:spcPct val="90000"/>
              </a:lnSpc>
            </a:pPr>
            <a:r>
              <a:rPr lang="hu-HU" altLang="zh-CN" sz="2400"/>
              <a:t>Ady kuruc versei: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zh-CN" sz="2400"/>
              <a:t>		- tragikus múlt és jelen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zh-CN" sz="2400"/>
              <a:t>		- szegénylegény-költészet: kesergő kuruc 	katonák, magányos, reménytelenül lázadó, de mégis 	helytálló emberek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zh-CN" sz="2400"/>
              <a:t>		- szerepdalok: Ady saját sorsához igazítja a 	szerepet</a:t>
            </a:r>
            <a:endParaRPr lang="hu-HU" altLang="hu-HU" sz="240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zh-CN" sz="3200" b="1" i="1">
                <a:latin typeface="Bookman Old Style" panose="02050604050505020204" pitchFamily="18" charset="0"/>
              </a:rPr>
              <a:t>Bujdosó kuruc rigmusa</a:t>
            </a:r>
            <a:r>
              <a:rPr lang="hu-HU" altLang="zh-CN" sz="3200" b="1">
                <a:latin typeface="Bookman Old Style" panose="02050604050505020204" pitchFamily="18" charset="0"/>
              </a:rPr>
              <a:t> </a:t>
            </a:r>
            <a:r>
              <a:rPr lang="hu-HU" altLang="zh-CN" sz="3200">
                <a:latin typeface="Bookman Old Style" panose="02050604050505020204" pitchFamily="18" charset="0"/>
              </a:rPr>
              <a:t>(1909)</a:t>
            </a:r>
            <a:endParaRPr lang="hu-HU" altLang="hu-HU" sz="3200">
              <a:latin typeface="Bookman Old Style" panose="020506040505050202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r>
              <a:rPr lang="hu-HU" altLang="zh-CN" sz="2400"/>
              <a:t>archaizáló lírai szerepdal</a:t>
            </a:r>
          </a:p>
          <a:p>
            <a:r>
              <a:rPr lang="hu-HU" altLang="zh-CN" sz="2400"/>
              <a:t>felező nyolcasok, bokorrím</a:t>
            </a:r>
          </a:p>
          <a:p>
            <a:r>
              <a:rPr lang="hu-HU" altLang="zh-CN" sz="2400"/>
              <a:t>megszólított: Magyarország</a:t>
            </a:r>
          </a:p>
          <a:p>
            <a:r>
              <a:rPr lang="hu-HU" altLang="zh-CN" sz="2400"/>
              <a:t>1-4. vsz.: panasz, szemrehányás tönkrement élete, szegénysége, magánya miatt</a:t>
            </a:r>
          </a:p>
          <a:p>
            <a:r>
              <a:rPr lang="hu-HU" altLang="zh-CN" sz="2400"/>
              <a:t>5-8. vsz.: hangot vált → nosztalgikus sóvárgás az „áldott inség” után (oximoron)</a:t>
            </a:r>
          </a:p>
          <a:p>
            <a:r>
              <a:rPr lang="hu-HU" altLang="zh-CN" sz="2400"/>
              <a:t>záróstrófa: a céltalansággal, tétlenséggel szemben a küzdelmek melletti kiállás</a:t>
            </a:r>
            <a:endParaRPr lang="hu-HU" altLang="hu-HU" sz="240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53425" cy="922338"/>
          </a:xfrm>
        </p:spPr>
        <p:txBody>
          <a:bodyPr/>
          <a:lstStyle/>
          <a:p>
            <a:pPr algn="l"/>
            <a:r>
              <a:rPr lang="hu-HU" altLang="hu-HU" sz="3600" b="1">
                <a:latin typeface="Bookman Old Style" panose="02050604050505020204" pitchFamily="18" charset="0"/>
              </a:rPr>
              <a:t>3) Szerelmi költészet. Léda-versek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dirty="0"/>
              <a:t>újfajta szerelemfelfogás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perdita-kultusz: szokatlan hang, megbotránkozást keltő értékrend, érzékiség (pl.: </a:t>
            </a:r>
            <a:r>
              <a:rPr lang="hu-HU" altLang="hu-HU" sz="2400" i="1" dirty="0"/>
              <a:t>Az én menyasszonyom</a:t>
            </a:r>
            <a:r>
              <a:rPr lang="hu-HU" altLang="hu-HU" sz="2400" dirty="0"/>
              <a:t> </a:t>
            </a:r>
            <a:r>
              <a:rPr lang="hu-HU" altLang="hu-HU" sz="2400" dirty="0">
                <a:cs typeface="Arial" panose="020B0604020202020204" pitchFamily="34" charset="0"/>
              </a:rPr>
              <a:t>→ egy nagyváradi táncosnővel való viszonyáról szól)</a:t>
            </a:r>
          </a:p>
          <a:p>
            <a:pPr>
              <a:lnSpc>
                <a:spcPct val="90000"/>
              </a:lnSpc>
            </a:pPr>
            <a:r>
              <a:rPr lang="hu-HU" altLang="hu-HU" sz="2400" dirty="0">
                <a:cs typeface="Arial" panose="020B0604020202020204" pitchFamily="34" charset="0"/>
              </a:rPr>
              <a:t>lázadás a társadalmi normák ellen (idősebb, zsidó, férjes asszony), menekülés a megszokottól</a:t>
            </a:r>
          </a:p>
          <a:p>
            <a:pPr>
              <a:lnSpc>
                <a:spcPct val="90000"/>
              </a:lnSpc>
            </a:pPr>
            <a:r>
              <a:rPr lang="hu-HU" altLang="hu-HU" sz="2400" dirty="0" err="1">
                <a:cs typeface="Arial" panose="020B0604020202020204" pitchFamily="34" charset="0"/>
              </a:rPr>
              <a:t>kiismerhetelen</a:t>
            </a:r>
            <a:r>
              <a:rPr lang="hu-HU" altLang="hu-HU" sz="2400">
                <a:cs typeface="Arial" panose="020B0604020202020204" pitchFamily="34" charset="0"/>
              </a:rPr>
              <a:t>, démoni nő iránti vad szenvedély; nem idilli szerelem, hanem két hiú, érzékeny, büszke ember küzdelme, elválások és egymásra találások sorozata (örök harc és nász”)</a:t>
            </a:r>
          </a:p>
          <a:p>
            <a:r>
              <a:rPr lang="hu-HU" altLang="hu-HU" sz="2400" dirty="0"/>
              <a:t>diszharmónia, komorság, halálhangulat, végzetszerűség</a:t>
            </a:r>
          </a:p>
          <a:p>
            <a:r>
              <a:rPr lang="hu-HU" altLang="hu-HU" sz="2400" dirty="0"/>
              <a:t>„Léda-zsoltárok”: egyszer hódolás és könyörgés, máskor fenyegetés, átkozódás és megbánás</a:t>
            </a:r>
          </a:p>
          <a:p>
            <a:pPr>
              <a:lnSpc>
                <a:spcPct val="90000"/>
              </a:lnSpc>
            </a:pPr>
            <a:endParaRPr lang="hu-HU" altLang="hu-HU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altLang="hu-HU" b="1" i="1" dirty="0">
                <a:latin typeface="Bookman Old Style" panose="02050604050505020204" pitchFamily="18" charset="0"/>
              </a:rPr>
              <a:t>Meg akarlak tartani</a:t>
            </a:r>
            <a:r>
              <a:rPr lang="hu-HU" altLang="hu-HU" dirty="0">
                <a:latin typeface="Bookman Old Style" panose="02050604050505020204" pitchFamily="18" charset="0"/>
              </a:rPr>
              <a:t> (1904)</a:t>
            </a:r>
          </a:p>
          <a:p>
            <a:pPr>
              <a:defRPr/>
            </a:pPr>
            <a:r>
              <a:rPr lang="hu-HU" altLang="hu-HU" sz="2400" dirty="0"/>
              <a:t>távolság és közelség kettőssége, ambivalenciája</a:t>
            </a:r>
          </a:p>
          <a:p>
            <a:pPr marL="0" indent="0">
              <a:buFontTx/>
              <a:buNone/>
              <a:defRPr/>
            </a:pPr>
            <a:endParaRPr lang="hu-HU" altLang="hu-HU" sz="2800" b="1" i="1" dirty="0">
              <a:latin typeface="Bookman Old Style" panose="0205060405050502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u-HU" altLang="hu-HU" b="1" i="1" dirty="0">
                <a:latin typeface="Bookman Old Style" panose="02050604050505020204" pitchFamily="18" charset="0"/>
              </a:rPr>
              <a:t>Héja-nász az avaron</a:t>
            </a:r>
            <a:r>
              <a:rPr lang="hu-HU" altLang="hu-HU" dirty="0">
                <a:latin typeface="Bookman Old Style" panose="02050604050505020204" pitchFamily="18" charset="0"/>
              </a:rPr>
              <a:t> (1905)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400" dirty="0"/>
              <a:t>héjapár ~ szerelmesek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400" dirty="0"/>
              <a:t>nem idill, hanem nyugtalanság, fájdalom, szerelmi harc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400" dirty="0"/>
              <a:t>bántó hanghatások (vijjogás, sírás, csattogás)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400" dirty="0"/>
              <a:t>2. vsz.: mindenfajta szerelemre igaz, hogy a Nyárból az Őszbe, az ifjúságból az öregségbe, az életből a halálba, a boldogságból a boldogtalanság felé(?) tart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400" dirty="0"/>
              <a:t>fokozás, gyorsuló mozgás (</a:t>
            </a:r>
            <a:r>
              <a:rPr lang="hu-HU" altLang="hu-HU" sz="2400" i="1" dirty="0"/>
              <a:t>útra kelünk </a:t>
            </a:r>
            <a:r>
              <a:rPr lang="hu-HU" altLang="hu-HU" sz="2400" i="1" dirty="0">
                <a:cs typeface="Arial" panose="020B0604020202020204" pitchFamily="34" charset="0"/>
              </a:rPr>
              <a:t>→</a:t>
            </a:r>
            <a:r>
              <a:rPr lang="hu-HU" altLang="hu-HU" sz="2400" i="1" dirty="0"/>
              <a:t> megyünk </a:t>
            </a:r>
            <a:r>
              <a:rPr lang="hu-HU" altLang="hu-HU" sz="2400" i="1" dirty="0">
                <a:cs typeface="Arial" panose="020B0604020202020204" pitchFamily="34" charset="0"/>
              </a:rPr>
              <a:t>→</a:t>
            </a:r>
            <a:r>
              <a:rPr lang="hu-HU" altLang="hu-HU" sz="2400" i="1" dirty="0"/>
              <a:t> szállunk </a:t>
            </a:r>
            <a:r>
              <a:rPr lang="hu-HU" altLang="hu-HU" sz="2400" i="1" dirty="0">
                <a:cs typeface="Arial" panose="020B0604020202020204" pitchFamily="34" charset="0"/>
              </a:rPr>
              <a:t>→</a:t>
            </a:r>
            <a:r>
              <a:rPr lang="hu-HU" altLang="hu-HU" sz="2400" i="1" dirty="0"/>
              <a:t> űzve szállunk</a:t>
            </a:r>
            <a:r>
              <a:rPr lang="hu-HU" altLang="hu-HU" sz="2400" dirty="0"/>
              <a:t>) </a:t>
            </a:r>
          </a:p>
          <a:p>
            <a:pPr>
              <a:lnSpc>
                <a:spcPct val="80000"/>
              </a:lnSpc>
              <a:defRPr/>
            </a:pPr>
            <a:r>
              <a:rPr lang="hu-HU" altLang="hu-HU" sz="2400" dirty="0"/>
              <a:t>„utolsó nász”: egymás húsába tépnek, majd lehullanak ~ halál)</a:t>
            </a:r>
          </a:p>
          <a:p>
            <a:pPr>
              <a:defRPr/>
            </a:pPr>
            <a:endParaRPr lang="hu-HU" altLang="hu-HU" sz="2800" dirty="0"/>
          </a:p>
          <a:p>
            <a:pPr>
              <a:defRPr/>
            </a:pPr>
            <a:endParaRPr lang="hu-HU" altLang="hu-HU" sz="2800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altLang="hu-HU" b="1" i="1" dirty="0">
                <a:latin typeface="Bookman Old Style" panose="02050604050505020204" pitchFamily="18" charset="0"/>
              </a:rPr>
              <a:t>Lédával a bálban</a:t>
            </a:r>
            <a:r>
              <a:rPr lang="hu-HU" altLang="hu-HU" dirty="0">
                <a:latin typeface="Bookman Old Style" panose="02050604050505020204" pitchFamily="18" charset="0"/>
              </a:rPr>
              <a:t> (1907)</a:t>
            </a:r>
          </a:p>
          <a:p>
            <a:pPr>
              <a:defRPr/>
            </a:pPr>
            <a:r>
              <a:rPr lang="hu-HU" altLang="hu-HU" sz="2400" dirty="0"/>
              <a:t>sejtelmes vízió </a:t>
            </a:r>
            <a:r>
              <a:rPr lang="hu-HU" altLang="hu-HU" sz="2400" dirty="0">
                <a:cs typeface="Arial" panose="020B0604020202020204" pitchFamily="34" charset="0"/>
              </a:rPr>
              <a:t>→ két világ, kétféle szerelem ellentétére épül: „víg terem”, „rózsakoszorús ifjak, leányok” „boldog mátka-párok” ↔ halál-arcú, másvilági „fekete pár”</a:t>
            </a:r>
          </a:p>
          <a:p>
            <a:pPr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tél, lángok elalszanak, fekete pár ~ halál(tánc)</a:t>
            </a:r>
          </a:p>
          <a:p>
            <a:pPr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mozgalmas igék, áthajlások → nyugtalanító hatás (expresszív stílus)</a:t>
            </a:r>
          </a:p>
          <a:p>
            <a:pPr>
              <a:defRPr/>
            </a:pPr>
            <a:endParaRPr lang="hu-HU" altLang="hu-HU" sz="2800" dirty="0"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u-HU" altLang="hu-HU" b="1" i="1" dirty="0">
                <a:latin typeface="Bookman Old Style" panose="02050604050505020204" pitchFamily="18" charset="0"/>
              </a:rPr>
              <a:t>Elbocsátó, szép üzenet</a:t>
            </a:r>
            <a:r>
              <a:rPr lang="hu-HU" altLang="hu-HU" dirty="0">
                <a:latin typeface="Bookman Old Style" panose="02050604050505020204" pitchFamily="18" charset="0"/>
              </a:rPr>
              <a:t> (1912)</a:t>
            </a:r>
          </a:p>
          <a:p>
            <a:pPr>
              <a:defRPr/>
            </a:pPr>
            <a:r>
              <a:rPr lang="hu-HU" altLang="hu-HU" sz="2400" dirty="0"/>
              <a:t>gőgös, kegyetlen szakítás</a:t>
            </a:r>
          </a:p>
          <a:p>
            <a:pPr>
              <a:defRPr/>
            </a:pPr>
            <a:r>
              <a:rPr lang="hu-HU" altLang="hu-HU" sz="2400" dirty="0"/>
              <a:t>Lédában csak önmagát szerette, az asszony neki köszönhet mindent</a:t>
            </a:r>
          </a:p>
          <a:p>
            <a:pPr>
              <a:defRPr/>
            </a:pPr>
            <a:endParaRPr lang="hu-HU" altLang="hu-HU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artalom helye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hu-HU" altLang="hu-HU" sz="2800">
                <a:cs typeface="Arial" panose="020B0604020202020204" pitchFamily="34" charset="0"/>
              </a:rPr>
              <a:t>szerelmek: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altLang="hu-HU" sz="2400"/>
              <a:t>Nagyváradon ismeri meg </a:t>
            </a:r>
            <a:r>
              <a:rPr lang="hu-HU" altLang="hu-HU" sz="2400" i="1"/>
              <a:t>Diósy Ödönné Brüll Adél</a:t>
            </a:r>
            <a:r>
              <a:rPr lang="hu-HU" altLang="hu-HU" sz="2400"/>
              <a:t>t, akit verseiben </a:t>
            </a:r>
            <a:r>
              <a:rPr lang="hu-HU" altLang="hu-HU" sz="2400" b="1" i="1"/>
              <a:t>Lédá</a:t>
            </a:r>
            <a:r>
              <a:rPr lang="hu-HU" altLang="hu-HU" sz="2400"/>
              <a:t>nak nevez </a:t>
            </a:r>
            <a:r>
              <a:rPr lang="hu-HU" altLang="hu-HU" sz="2400">
                <a:cs typeface="Times New Roman" panose="02020603050405020304" pitchFamily="18" charset="0"/>
              </a:rPr>
              <a:t>→ </a:t>
            </a:r>
            <a:r>
              <a:rPr lang="hu-HU" altLang="hu-HU" sz="2400">
                <a:cs typeface="Arial" panose="020B0604020202020204" pitchFamily="34" charset="0"/>
              </a:rPr>
              <a:t>utazások Párizsba  </a:t>
            </a:r>
            <a:r>
              <a:rPr lang="hu-HU" altLang="hu-HU" sz="2400">
                <a:cs typeface="Times New Roman" panose="02020603050405020304" pitchFamily="18" charset="0"/>
              </a:rPr>
              <a:t>→ </a:t>
            </a:r>
            <a:r>
              <a:rPr lang="hu-HU" altLang="hu-HU" sz="2400">
                <a:cs typeface="Arial" panose="020B0604020202020204" pitchFamily="34" charset="0"/>
              </a:rPr>
              <a:t>(1912) végleg szakítanak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altLang="hu-HU" sz="2400">
                <a:cs typeface="Arial" panose="020B0604020202020204" pitchFamily="34" charset="0"/>
              </a:rPr>
              <a:t> a 20 éves </a:t>
            </a:r>
            <a:r>
              <a:rPr lang="hu-HU" altLang="hu-HU" sz="2400" i="1">
                <a:cs typeface="Arial" panose="020B0604020202020204" pitchFamily="34" charset="0"/>
              </a:rPr>
              <a:t>Boncza Berta (</a:t>
            </a:r>
            <a:r>
              <a:rPr lang="hu-HU" altLang="hu-HU" sz="2400" b="1" i="1">
                <a:cs typeface="Arial" panose="020B0604020202020204" pitchFamily="34" charset="0"/>
              </a:rPr>
              <a:t>Csinszka</a:t>
            </a:r>
            <a:r>
              <a:rPr lang="hu-HU" altLang="hu-HU" sz="2400" i="1">
                <a:cs typeface="Arial" panose="020B0604020202020204" pitchFamily="34" charset="0"/>
              </a:rPr>
              <a:t>)</a:t>
            </a:r>
            <a:r>
              <a:rPr lang="hu-HU" altLang="hu-HU" sz="2400">
                <a:cs typeface="Arial" panose="020B0604020202020204" pitchFamily="34" charset="0"/>
              </a:rPr>
              <a:t> iránti szerelem → (1915) összeházasodnak </a:t>
            </a:r>
            <a:r>
              <a:rPr lang="hu-HU" altLang="hu-HU" sz="2400">
                <a:cs typeface="Times New Roman" panose="02020603050405020304" pitchFamily="18" charset="0"/>
              </a:rPr>
              <a:t>→ </a:t>
            </a:r>
            <a:r>
              <a:rPr lang="hu-HU" altLang="hu-HU" sz="2400">
                <a:cs typeface="Arial" panose="020B0604020202020204" pitchFamily="34" charset="0"/>
              </a:rPr>
              <a:t>Csucsán, majd Pesten élnek</a:t>
            </a:r>
          </a:p>
          <a:p>
            <a:r>
              <a:rPr lang="hu-HU" altLang="hu-HU" sz="2800">
                <a:cs typeface="Arial" panose="020B0604020202020204" pitchFamily="34" charset="0"/>
              </a:rPr>
              <a:t>első világháború elleni tiltakozás</a:t>
            </a:r>
          </a:p>
          <a:p>
            <a:r>
              <a:rPr lang="hu-HU" altLang="hu-HU" sz="2800">
                <a:cs typeface="Arial" panose="020B0604020202020204" pitchFamily="34" charset="0"/>
              </a:rPr>
              <a:t>halálának oka: szifilisz + tüdőgyulladás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hu-HU" altLang="hu-HU" sz="3600" b="1">
                <a:latin typeface="Bookman Old Style" panose="02050604050505020204" pitchFamily="18" charset="0"/>
              </a:rPr>
              <a:t>Csinszka-versek</a:t>
            </a:r>
            <a:endParaRPr lang="hu-HU" altLang="hu-HU" sz="3600" b="1" i="1">
              <a:latin typeface="Bookman Old Style" panose="020506040505050202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3272" cy="4784725"/>
          </a:xfrm>
        </p:spPr>
        <p:txBody>
          <a:bodyPr/>
          <a:lstStyle/>
          <a:p>
            <a:pPr>
              <a:defRPr/>
            </a:pPr>
            <a:r>
              <a:rPr lang="hu-HU" altLang="hu-HU" sz="2400" dirty="0"/>
              <a:t>meghitt, bensőséges, „szelíd, őszi szerelem”</a:t>
            </a:r>
          </a:p>
          <a:p>
            <a:pPr>
              <a:defRPr/>
            </a:pPr>
            <a:r>
              <a:rPr lang="hu-HU" altLang="hu-HU" sz="2400" dirty="0"/>
              <a:t>az idősödő költő bölcs rezignációja, megbékélés, menedékre, otthonra találás</a:t>
            </a:r>
          </a:p>
          <a:p>
            <a:pPr>
              <a:defRPr/>
            </a:pPr>
            <a:r>
              <a:rPr lang="hu-HU" altLang="hu-HU" sz="2400" dirty="0"/>
              <a:t>Csinszka személyisége a háttérben marad</a:t>
            </a:r>
          </a:p>
          <a:p>
            <a:pPr>
              <a:defRPr/>
            </a:pPr>
            <a:endParaRPr lang="hu-HU" altLang="hu-HU" sz="2400" dirty="0"/>
          </a:p>
          <a:p>
            <a:pPr marL="0" indent="0">
              <a:buFontTx/>
              <a:buNone/>
              <a:defRPr/>
            </a:pPr>
            <a:r>
              <a:rPr lang="hu-HU" altLang="hu-HU" b="1" i="1" dirty="0" err="1">
                <a:latin typeface="Bookman Old Style" panose="02050604050505020204" pitchFamily="18" charset="0"/>
              </a:rPr>
              <a:t>Őrizem</a:t>
            </a:r>
            <a:r>
              <a:rPr lang="hu-HU" altLang="hu-HU" b="1" i="1" dirty="0">
                <a:latin typeface="Bookman Old Style" panose="02050604050505020204" pitchFamily="18" charset="0"/>
              </a:rPr>
              <a:t> a szemed</a:t>
            </a:r>
            <a:r>
              <a:rPr lang="hu-HU" altLang="hu-HU" dirty="0">
                <a:latin typeface="Bookman Old Style" panose="02050604050505020204" pitchFamily="18" charset="0"/>
              </a:rPr>
              <a:t> (1916)</a:t>
            </a:r>
          </a:p>
          <a:p>
            <a:pPr marL="514350" indent="-514350">
              <a:buFont typeface="+mj-lt"/>
              <a:buAutoNum type="arabicPeriod"/>
            </a:pPr>
            <a:r>
              <a:rPr lang="hu-HU" altLang="hu-HU" sz="2400" i="1" dirty="0"/>
              <a:t>Mit jelent a beszélő számára a versben megszólított nő?</a:t>
            </a:r>
          </a:p>
          <a:p>
            <a:pPr marL="514350" indent="-514350">
              <a:buFont typeface="+mj-lt"/>
              <a:buAutoNum type="arabicPeriod"/>
            </a:pPr>
            <a:r>
              <a:rPr lang="hu-HU" altLang="hu-HU" sz="2400" i="1" dirty="0"/>
              <a:t>Milyen értékek állnak szemben egymással?</a:t>
            </a:r>
            <a:r>
              <a:rPr lang="hu-HU" altLang="hu-HU" sz="2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u-HU" altLang="hu-HU" sz="2400" i="1" dirty="0"/>
              <a:t>Mi az összefüggés a forma és tartalom között?</a:t>
            </a:r>
          </a:p>
          <a:p>
            <a:pPr marL="514350" indent="-514350">
              <a:buFont typeface="+mj-lt"/>
              <a:buAutoNum type="arabicPeriod"/>
            </a:pPr>
            <a:r>
              <a:rPr lang="hu-HU" altLang="hu-HU" sz="2400" i="1" dirty="0"/>
              <a:t>Milyen a vers érzelmi íve?</a:t>
            </a:r>
            <a:endParaRPr lang="hu-HU" altLang="hu-HU" sz="2400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035555-202B-D8BB-7071-D9E6B2D2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hu-HU" altLang="hu-HU" sz="3200" b="1" i="1" dirty="0" err="1">
                <a:latin typeface="Bookman Old Style" panose="02050604050505020204" pitchFamily="18" charset="0"/>
              </a:rPr>
              <a:t>Őrizem</a:t>
            </a:r>
            <a:r>
              <a:rPr lang="hu-HU" altLang="hu-HU" sz="3200" b="1" i="1" dirty="0">
                <a:latin typeface="Bookman Old Style" panose="02050604050505020204" pitchFamily="18" charset="0"/>
              </a:rPr>
              <a:t> a szemed</a:t>
            </a:r>
            <a:r>
              <a:rPr lang="hu-HU" altLang="hu-HU" sz="3200" dirty="0">
                <a:latin typeface="Bookman Old Style" panose="02050604050505020204" pitchFamily="18" charset="0"/>
              </a:rPr>
              <a:t> (1916)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E41082-917F-4893-6680-F7419D29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defRPr/>
            </a:pPr>
            <a:r>
              <a:rPr lang="hu-HU" altLang="hu-HU" sz="2400" dirty="0"/>
              <a:t>az öregedő férfi féltő és gyöngéd szerelmi vallomása</a:t>
            </a:r>
            <a:endParaRPr lang="hu-HU" altLang="hu-HU" sz="2400" dirty="0">
              <a:cs typeface="Arial" panose="020B0604020202020204" pitchFamily="34" charset="0"/>
            </a:endParaRPr>
          </a:p>
          <a:p>
            <a:r>
              <a:rPr lang="hu-HU" altLang="hu-HU" sz="2400" dirty="0"/>
              <a:t>rezignált, elégikus hangnem</a:t>
            </a:r>
          </a:p>
          <a:p>
            <a:pPr>
              <a:defRPr/>
            </a:pPr>
            <a:r>
              <a:rPr lang="hu-HU" altLang="hu-HU" sz="2400" dirty="0"/>
              <a:t>értékek szembesítése: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000" dirty="0"/>
              <a:t>szerelem </a:t>
            </a:r>
            <a:r>
              <a:rPr lang="hu-HU" altLang="hu-HU" sz="2000" dirty="0">
                <a:cs typeface="Arial" panose="020B0604020202020204" pitchFamily="34" charset="0"/>
              </a:rPr>
              <a:t>↔ öregség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000" dirty="0"/>
              <a:t>biztonságérzet, otthon védelme ↔ háború fenyegetése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diszharmónia ↔ harmóniára törekvés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effectLst/>
                <a:ea typeface="Times New Roman" panose="02020603050405020304" pitchFamily="18" charset="0"/>
              </a:rPr>
              <a:t>pusztulás, halál közelsége ↔ idill, </a:t>
            </a:r>
            <a:r>
              <a:rPr lang="hu-HU" altLang="hu-HU" sz="2000" dirty="0">
                <a:cs typeface="Arial" panose="020B0604020202020204" pitchFamily="34" charset="0"/>
              </a:rPr>
              <a:t>boldogság- és szeretetvágy</a:t>
            </a:r>
            <a:endParaRPr lang="hu-HU" altLang="hu-HU" sz="2000" dirty="0"/>
          </a:p>
          <a:p>
            <a:pPr>
              <a:lnSpc>
                <a:spcPct val="90000"/>
              </a:lnSpc>
            </a:pPr>
            <a:r>
              <a:rPr lang="hu-HU" altLang="hu-HU" sz="2400" dirty="0"/>
              <a:t>versfelépítés: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000" dirty="0"/>
              <a:t>(1. vsz.) párhuzamos mondatszerkesztés, ismétlések;          tiszta ütemhangsúlyos verselés </a:t>
            </a:r>
            <a:r>
              <a:rPr lang="hu-HU" altLang="hu-HU" sz="2000" dirty="0">
                <a:cs typeface="Arial" panose="020B0604020202020204" pitchFamily="34" charset="0"/>
              </a:rPr>
              <a:t>→ népdalszerű egyszerűség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000" dirty="0"/>
              <a:t>(2. vsz.) kozmikus kép („világok pusztulása”); </a:t>
            </a:r>
            <a:r>
              <a:rPr lang="hu-HU" altLang="hu-HU" sz="2000" dirty="0">
                <a:cs typeface="Arial" panose="020B0604020202020204" pitchFamily="34" charset="0"/>
              </a:rPr>
              <a:t>üldözöttség (űzött vad képe);</a:t>
            </a:r>
            <a:r>
              <a:rPr lang="hu-HU" altLang="hu-HU" sz="2000" dirty="0"/>
              <a:t> rímek eltűnése </a:t>
            </a:r>
            <a:r>
              <a:rPr lang="hu-HU" altLang="hu-HU" sz="2000" dirty="0">
                <a:cs typeface="Arial" panose="020B0604020202020204" pitchFamily="34" charset="0"/>
              </a:rPr>
              <a:t>→ háború borzalma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000" dirty="0">
                <a:cs typeface="Arial" panose="020B0604020202020204" pitchFamily="34" charset="0"/>
              </a:rPr>
              <a:t>(3. vsz.) 1. vsz. megismétlése, de már más érzelmi-hangulati háttérrel → közelgő tragédiától való félelem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000" dirty="0">
                <a:cs typeface="Arial" panose="020B0604020202020204" pitchFamily="34" charset="0"/>
              </a:rPr>
              <a:t>(4. vsz.) szorongó, megválaszolatlan kérdések → a világ és az egyén sorsa kiszámíthatatlan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709765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820BCC-3BDD-350B-252A-454C276D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 dirty="0">
                <a:latin typeface="Bookman Old Style" panose="02050604050505020204" pitchFamily="18" charset="0"/>
              </a:rPr>
              <a:t>Nézz, Drágám, kincseimre</a:t>
            </a:r>
            <a:r>
              <a:rPr lang="hu-HU" altLang="hu-HU" sz="3200" dirty="0">
                <a:latin typeface="Bookman Old Style" panose="02050604050505020204" pitchFamily="18" charset="0"/>
              </a:rPr>
              <a:t> (1917)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380FBE-B8AC-1670-728A-52928BFD8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buFont typeface="+mj-lt"/>
              <a:buAutoNum type="arabicPeriod"/>
            </a:pPr>
            <a:r>
              <a:rPr lang="hu-H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Milyen verstípusok, műfajok sajátosságait ötvözi a költemény?</a:t>
            </a:r>
            <a:endParaRPr lang="hu-H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+mj-lt"/>
              <a:buAutoNum type="arabicPeriod"/>
            </a:pPr>
            <a:r>
              <a:rPr lang="hu-H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Melyek a mű szerkezeti sajátosságai?</a:t>
            </a:r>
            <a:endParaRPr lang="hu-H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+mj-lt"/>
              <a:buAutoNum type="arabicPeriod"/>
            </a:pPr>
            <a:r>
              <a:rPr lang="hu-H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Milyen ellentétek utalnak (már a rímek szintjén is) a költői számvetés eredményére?</a:t>
            </a:r>
            <a:endParaRPr lang="hu-H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+mj-lt"/>
              <a:buAutoNum type="arabicPeriod"/>
            </a:pPr>
            <a:r>
              <a:rPr lang="hu-H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Milyen értékek, „kincsek” jelennek meg a versben?</a:t>
            </a:r>
            <a:endParaRPr lang="hu-H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+mj-lt"/>
              <a:buAutoNum type="arabicPeriod"/>
            </a:pPr>
            <a:r>
              <a:rPr lang="hu-HU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Melyek a közös vonások a két Csinszka-versben?</a:t>
            </a:r>
            <a:endParaRPr lang="hu-H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661496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Nézz, Drágám, kincseimre</a:t>
            </a:r>
            <a:r>
              <a:rPr lang="hu-HU" altLang="hu-HU" sz="3200">
                <a:latin typeface="Bookman Old Style" panose="02050604050505020204" pitchFamily="18" charset="0"/>
              </a:rPr>
              <a:t> (1917)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távlatos elégia: a távlat hite enyhíti a tragédiaérzést</a:t>
            </a:r>
          </a:p>
          <a:p>
            <a:pPr>
              <a:defRPr/>
            </a:pPr>
            <a:r>
              <a:rPr lang="hu-HU" sz="2400" dirty="0"/>
              <a:t>szerelmi vallomástoposz („mindent neked köszönhetek”)</a:t>
            </a:r>
          </a:p>
          <a:p>
            <a:pPr>
              <a:defRPr/>
            </a:pPr>
            <a:r>
              <a:rPr lang="hu-HU" sz="2400" dirty="0"/>
              <a:t>számvetés: be nem váltott élet, csalódottság</a:t>
            </a:r>
          </a:p>
          <a:p>
            <a:pPr>
              <a:defRPr/>
            </a:pPr>
            <a:r>
              <a:rPr lang="hu-HU" sz="2400" dirty="0"/>
              <a:t>fiatalkori én ↔ öregedő én</a:t>
            </a:r>
          </a:p>
          <a:p>
            <a:pPr>
              <a:defRPr/>
            </a:pPr>
            <a:r>
              <a:rPr lang="hu-HU" sz="2400" dirty="0"/>
              <a:t>korábbi értékek: magyarságtudat és szerelem ↔ meghiúsult életprogram (társadalmi, magánéleti síkon is)</a:t>
            </a:r>
          </a:p>
          <a:p>
            <a:pPr>
              <a:defRPr/>
            </a:pPr>
            <a:r>
              <a:rPr lang="hu-HU" sz="2400" dirty="0"/>
              <a:t>bukását iróniával szemléli (pl.: játékos rímek)</a:t>
            </a:r>
          </a:p>
          <a:p>
            <a:pPr>
              <a:defRPr/>
            </a:pPr>
            <a:r>
              <a:rPr lang="hu-HU" sz="2400" dirty="0"/>
              <a:t>drámaiság (pl.: szokatlan mondatszerkezetek)</a:t>
            </a:r>
          </a:p>
          <a:p>
            <a:pPr>
              <a:defRPr/>
            </a:pPr>
            <a:r>
              <a:rPr lang="hu-HU" sz="2400" dirty="0"/>
              <a:t>két szerkezeti egység:</a:t>
            </a:r>
          </a:p>
          <a:p>
            <a:pPr marL="0" indent="0">
              <a:buFontTx/>
              <a:buNone/>
              <a:defRPr/>
            </a:pPr>
            <a:r>
              <a:rPr lang="hu-HU" sz="2400" dirty="0"/>
              <a:t>	a) (1-3. vsz.) számvetés → lefelé tart</a:t>
            </a:r>
          </a:p>
          <a:p>
            <a:pPr marL="0" indent="0">
              <a:buFontTx/>
              <a:buNone/>
              <a:defRPr/>
            </a:pPr>
            <a:r>
              <a:rPr lang="hu-HU" sz="2400" dirty="0"/>
              <a:t>	b) (4-6. vsz.) belép életébe az asszony → felfelé tart</a:t>
            </a:r>
          </a:p>
          <a:p>
            <a:pPr marL="0" indent="0">
              <a:buFontTx/>
              <a:buNone/>
              <a:defRPr/>
            </a:pPr>
            <a:r>
              <a:rPr lang="hu-HU" sz="2400" dirty="0"/>
              <a:t>	→ felülemelkedik a frusztrációérzésen (mégis-morál)</a:t>
            </a:r>
          </a:p>
          <a:p>
            <a:pPr>
              <a:defRPr/>
            </a:pPr>
            <a:r>
              <a:rPr lang="hu-HU" sz="2400" dirty="0"/>
              <a:t>ölelkező strófaszerkezet (7-10-10-7), rímképlete: a </a:t>
            </a:r>
            <a:r>
              <a:rPr lang="hu-HU" sz="2400" dirty="0" err="1"/>
              <a:t>a</a:t>
            </a:r>
            <a:r>
              <a:rPr lang="hu-HU" sz="2400" dirty="0"/>
              <a:t> x a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2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2874962" cy="3887787"/>
          </a:xfrm>
        </p:spPr>
      </p:pic>
      <p:pic>
        <p:nvPicPr>
          <p:cNvPr id="35843" name="Picture 9" descr="csinsz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4238" y="188913"/>
            <a:ext cx="2909887" cy="3744912"/>
          </a:xfrm>
        </p:spPr>
      </p:pic>
      <p:pic>
        <p:nvPicPr>
          <p:cNvPr id="35844" name="Picture 13" descr="ady-csinszka_ww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975" y="2997200"/>
            <a:ext cx="2540000" cy="3671888"/>
          </a:xfrm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600" b="1">
                <a:latin typeface="Bookman Old Style" panose="02050604050505020204" pitchFamily="18" charset="0"/>
              </a:rPr>
              <a:t>4) Létharc-versek</a:t>
            </a:r>
            <a:endParaRPr lang="hu-HU" altLang="hu-HU" sz="3600"/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b="1" i="1">
                <a:latin typeface="Bookman Old Style" panose="02050604050505020204" pitchFamily="18" charset="0"/>
              </a:rPr>
              <a:t>Harc a Nagyúrral</a:t>
            </a:r>
            <a:r>
              <a:rPr lang="hu-HU" altLang="hu-HU">
                <a:latin typeface="Bookman Old Style" panose="02050604050505020204" pitchFamily="18" charset="0"/>
              </a:rPr>
              <a:t> (1905)</a:t>
            </a:r>
          </a:p>
          <a:p>
            <a:pPr>
              <a:buFontTx/>
              <a:buAutoNum type="arabicPeriod"/>
            </a:pPr>
            <a:r>
              <a:rPr lang="hu-HU" altLang="hu-HU" sz="2400" i="1"/>
              <a:t>Keressünk példákat a költeményben az ismétlésre!</a:t>
            </a:r>
            <a:endParaRPr lang="hu-HU" altLang="hu-HU" sz="2400"/>
          </a:p>
          <a:p>
            <a:pPr>
              <a:buFontTx/>
              <a:buAutoNum type="arabicPeriod"/>
            </a:pPr>
            <a:r>
              <a:rPr lang="hu-HU" altLang="hu-HU" sz="2400" i="1"/>
              <a:t>Milyen a vers hangulata, előadásmódja?</a:t>
            </a:r>
          </a:p>
          <a:p>
            <a:pPr>
              <a:buFontTx/>
              <a:buAutoNum type="arabicPeriod"/>
            </a:pPr>
            <a:r>
              <a:rPr lang="hu-HU" altLang="hu-HU" sz="2400" i="1"/>
              <a:t>Melyek az uralkodó közlésformák?</a:t>
            </a:r>
          </a:p>
          <a:p>
            <a:pPr>
              <a:buFontTx/>
              <a:buAutoNum type="arabicPeriod"/>
            </a:pPr>
            <a:r>
              <a:rPr lang="hu-HU" altLang="hu-HU" sz="2400" i="1"/>
              <a:t>Mely műfajra emlékeztetnek ezek a vonások?</a:t>
            </a:r>
          </a:p>
          <a:p>
            <a:pPr>
              <a:buFontTx/>
              <a:buAutoNum type="arabicPeriod"/>
            </a:pPr>
            <a:r>
              <a:rPr lang="hu-HU" altLang="hu-HU" sz="2400" i="1"/>
              <a:t>Vázoljuk fel a költemény retorikai és drámai felépítését!</a:t>
            </a:r>
            <a:endParaRPr lang="hu-HU" altLang="hu-HU" sz="2400"/>
          </a:p>
          <a:p>
            <a:pPr>
              <a:buFontTx/>
              <a:buAutoNum type="arabicPeriod"/>
            </a:pPr>
            <a:r>
              <a:rPr lang="hu-HU" altLang="hu-HU" sz="2400" i="1"/>
              <a:t>Milyen vonásokkal festi le a beszélő a Nagyúr alakját?</a:t>
            </a:r>
            <a:endParaRPr lang="hu-HU" altLang="hu-HU" sz="2400"/>
          </a:p>
          <a:p>
            <a:pPr>
              <a:buFontTx/>
              <a:buAutoNum type="arabicPeriod"/>
            </a:pPr>
            <a:r>
              <a:rPr lang="hu-HU" altLang="hu-HU" sz="2400" i="1"/>
              <a:t>Milyen érvekkel próbálja meggyőzni a Nagyurat?</a:t>
            </a:r>
          </a:p>
          <a:p>
            <a:pPr>
              <a:buFontTx/>
              <a:buAutoNum type="arabicPeriod"/>
            </a:pPr>
            <a:r>
              <a:rPr lang="hu-HU" altLang="hu-HU" sz="2400" i="1"/>
              <a:t>Miért nem szólal meg a disznófejű Nagyúr?</a:t>
            </a:r>
            <a:endParaRPr lang="hu-HU" altLang="hu-HU" sz="2400"/>
          </a:p>
          <a:p>
            <a:pPr>
              <a:buFontTx/>
              <a:buAutoNum type="arabicPeriod"/>
            </a:pPr>
            <a:r>
              <a:rPr lang="hu-HU" altLang="hu-HU" sz="2400" i="1"/>
              <a:t>Hol van a vers csúcspontja?</a:t>
            </a:r>
            <a:endParaRPr lang="hu-HU" altLang="hu-HU" sz="2400"/>
          </a:p>
          <a:p>
            <a:pPr>
              <a:buFontTx/>
              <a:buAutoNum type="arabicPeriod"/>
            </a:pPr>
            <a:r>
              <a:rPr lang="hu-HU" altLang="hu-HU" sz="2400" i="1"/>
              <a:t>Mit jelképez a Nagyúr? Tekinthető-e szimbólumnak?</a:t>
            </a:r>
            <a:endParaRPr lang="hu-HU" altLang="hu-HU" sz="2400"/>
          </a:p>
          <a:p>
            <a:pPr>
              <a:buFontTx/>
              <a:buNone/>
            </a:pPr>
            <a:endParaRPr lang="hu-HU" altLang="hu-HU" b="1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Harc a Nagyúrral</a:t>
            </a:r>
            <a:r>
              <a:rPr lang="hu-HU" altLang="hu-HU" sz="3200">
                <a:latin typeface="Bookman Old Style" panose="02050604050505020204" pitchFamily="18" charset="0"/>
              </a:rPr>
              <a:t> (1905)</a:t>
            </a:r>
            <a:endParaRPr lang="hu-HU" altLang="hu-HU" sz="3200"/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hu-HU" altLang="hu-HU" sz="2400"/>
              <a:t>ismétlések, verbális stílus, szaggatott előadásmód, párbeszédszerű monológ, feszültség, tragédia sejtetése </a:t>
            </a:r>
            <a:r>
              <a:rPr lang="hu-HU" altLang="hu-HU" sz="2400">
                <a:cs typeface="Arial" panose="020B0604020202020204" pitchFamily="34" charset="0"/>
              </a:rPr>
              <a:t>→ balladaszerűség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2000">
                <a:cs typeface="Arial" panose="020B0604020202020204" pitchFamily="34" charset="0"/>
              </a:rPr>
              <a:t>(1-3. vsz.) szimbolikus vershelyzet (Élet partja, alkony, „szereplők”): fenyegetettség, undor 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hu-HU" altLang="hu-HU" sz="2000">
                <a:cs typeface="Arial" panose="020B0604020202020204" pitchFamily="34" charset="0"/>
              </a:rPr>
              <a:t> hízelgés, kitárulkozás, megalázkodás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hu-HU" altLang="hu-HU" sz="2000">
                <a:cs typeface="Arial" panose="020B0604020202020204" pitchFamily="34" charset="0"/>
              </a:rPr>
              <a:t> Nagyúr nevetése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2000">
                <a:cs typeface="Arial" panose="020B0604020202020204" pitchFamily="34" charset="0"/>
              </a:rPr>
              <a:t>(4-7. vsz.) drámai monológ: érvelő könyörgés az aranyért </a:t>
            </a:r>
            <a:r>
              <a:rPr lang="hu-HU" altLang="hu-HU" sz="2000"/>
              <a:t>(vágy az „új”, az „idegen” után)</a:t>
            </a:r>
            <a:r>
              <a:rPr lang="hu-HU" altLang="hu-HU" sz="2000">
                <a:cs typeface="Arial" panose="020B0604020202020204" pitchFamily="34" charset="0"/>
              </a:rPr>
              <a:t> ↔ a Nagyúr érzéketlensége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2000">
                <a:cs typeface="Arial" panose="020B0604020202020204" pitchFamily="34" charset="0"/>
              </a:rPr>
              <a:t>(8. vsz.) késleltetés, feszültségkeltés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2000"/>
              <a:t>(9-10. vsz.) drámai csúcspont: kozmikus méretű, mitikus, vad, véget nem érő és reménytelen küzdelem, létharc</a:t>
            </a:r>
          </a:p>
          <a:p>
            <a:r>
              <a:rPr lang="hu-HU" altLang="hu-HU" sz="2400"/>
              <a:t>a pénz mint központi motívum: a pénz mindenhatósága, az  élet = a pénzzel / pénzért folytatott állandó küzdelem</a:t>
            </a:r>
          </a:p>
          <a:p>
            <a:r>
              <a:rPr lang="hu-HU" altLang="hu-HU" sz="2400"/>
              <a:t>Nagyúr: összetett szimbólum, mitikus alak ~ pénz, bőség bálványa (Mammon) </a:t>
            </a:r>
            <a:r>
              <a:rPr lang="hu-HU" altLang="hu-HU" sz="2400">
                <a:cs typeface="Arial" panose="020B0604020202020204" pitchFamily="34" charset="0"/>
              </a:rPr>
              <a:t>→ szimbolista vers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Az ős Kaján</a:t>
            </a:r>
            <a:r>
              <a:rPr lang="hu-HU" altLang="hu-HU" sz="3200">
                <a:latin typeface="Bookman Old Style" panose="02050604050505020204" pitchFamily="18" charset="0"/>
              </a:rPr>
              <a:t> (1907)</a:t>
            </a:r>
            <a:endParaRPr lang="hu-HU" altLang="hu-HU" sz="3200" b="1">
              <a:latin typeface="Bookman Old Style" panose="02050604050505020204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hu-HU" altLang="hu-HU" sz="2400" i="1"/>
              <a:t>Mi a kiinduló beszédhelyzet?</a:t>
            </a:r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Mit tudunk meg az ős Kajánról? Vajon mit jelképezhet?</a:t>
            </a:r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 derül ki a lírai én önjellemzéséből?</a:t>
            </a:r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 a harc tétje és kimenetele? </a:t>
            </a:r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Milyen költői képek és alakzatok vannak a versben? (megszemélyesítés, metafora, szimbólum, ellentét, párhuzam stb.)</a:t>
            </a:r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Milyen hasonlóságok és különbségek fedezhetők fel a Harc a Nagyúrral és Az ős Kaján c. versek között?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altLang="hu-HU" sz="2400" b="1" dirty="0"/>
              <a:t>Szimbolizmus</a:t>
            </a:r>
          </a:p>
          <a:p>
            <a:pPr>
              <a:buFontTx/>
              <a:buChar char="-"/>
              <a:defRPr/>
            </a:pPr>
            <a:r>
              <a:rPr lang="hu-HU" altLang="hu-HU" sz="2400" dirty="0"/>
              <a:t>a lírai hős köré épített szimbólumrendszer segítségével egyéni mítoszt teremt</a:t>
            </a:r>
          </a:p>
          <a:p>
            <a:pPr>
              <a:buFontTx/>
              <a:buChar char="-"/>
              <a:defRPr/>
            </a:pPr>
            <a:r>
              <a:rPr lang="hu-HU" altLang="hu-HU" sz="2400" dirty="0"/>
              <a:t>jelképes vershelyzetek: a történéseket a lírai én belső, fiktív terébe helyezi</a:t>
            </a:r>
          </a:p>
          <a:p>
            <a:pPr>
              <a:buFontTx/>
              <a:buChar char="-"/>
              <a:defRPr/>
            </a:pPr>
            <a:endParaRPr lang="hu-HU" altLang="hu-HU" sz="2400" dirty="0"/>
          </a:p>
          <a:p>
            <a:pPr marL="0" indent="0">
              <a:buFontTx/>
              <a:buNone/>
              <a:defRPr/>
            </a:pPr>
            <a:endParaRPr lang="hu-HU" altLang="hu-HU" sz="2400" dirty="0"/>
          </a:p>
          <a:p>
            <a:pPr marL="0" indent="0">
              <a:buFontTx/>
              <a:buNone/>
              <a:defRPr/>
            </a:pPr>
            <a:endParaRPr lang="hu-HU" altLang="hu-HU" sz="2400" dirty="0"/>
          </a:p>
        </p:txBody>
      </p:sp>
      <p:pic>
        <p:nvPicPr>
          <p:cNvPr id="39939" name="Picture 12" descr="Lehet, hogy egy fekete-fehér kép erről: felsőruház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2870200"/>
            <a:ext cx="23749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4" descr="Cserkuti Dávid: Ady co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70200"/>
            <a:ext cx="453548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Kocsi-út az éjszakában</a:t>
            </a:r>
            <a:r>
              <a:rPr lang="hu-HU" altLang="hu-HU" sz="3200">
                <a:latin typeface="Bookman Old Style" panose="02050604050505020204" pitchFamily="18" charset="0"/>
              </a:rPr>
              <a:t> (1909)</a:t>
            </a:r>
            <a:endParaRPr lang="hu-HU" altLang="hu-HU" sz="3200"/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5000625"/>
          </a:xfrm>
        </p:spPr>
        <p:txBody>
          <a:bodyPr/>
          <a:lstStyle/>
          <a:p>
            <a:r>
              <a:rPr lang="hu-HU" altLang="hu-HU" sz="2400"/>
              <a:t>létösszegző bölcseleti költemény, filozófiai dal, tudatvers, látomásos tájvers (életkép)</a:t>
            </a:r>
          </a:p>
          <a:p>
            <a:r>
              <a:rPr lang="hu-HU" altLang="hu-HU" sz="2400"/>
              <a:t>puritán szöveg, tömörség, ismétlések (pl. anaforák), párhuzamok, ölelkező rímek (forma ↔ tartalom)</a:t>
            </a:r>
          </a:p>
          <a:p>
            <a:r>
              <a:rPr lang="hu-HU" altLang="hu-HU" sz="2400"/>
              <a:t>belső monológ: elégikus, töprengő hangvétel</a:t>
            </a:r>
          </a:p>
          <a:p>
            <a:r>
              <a:rPr lang="hu-HU" altLang="hu-HU" sz="2400"/>
              <a:t>(1. vsz.) vershelyzet: különös, sejtelmes táj ~ belső, lelki táj (természet és szubjektum megfeleltetése)</a:t>
            </a:r>
          </a:p>
          <a:p>
            <a:r>
              <a:rPr lang="hu-HU" altLang="hu-HU" sz="2400"/>
              <a:t>(2. vsz.) konkrét helyzet, képi sík ~ általános létállapot, elvont fogalmi sík: </a:t>
            </a:r>
            <a:r>
              <a:rPr lang="hu-HU" altLang="hu-HU" sz="2400" i="1"/>
              <a:t>„Minden Egész eltörött”</a:t>
            </a:r>
            <a:r>
              <a:rPr lang="hu-HU" altLang="hu-HU" sz="2400"/>
              <a:t> → a világ értelmetlensége, céltalansága</a:t>
            </a:r>
          </a:p>
          <a:p>
            <a:r>
              <a:rPr lang="hu-HU" altLang="hu-HU" sz="2400"/>
              <a:t>(3. vsz.) szekér (~ élet) → a halál felé viszi utasát, a beszélő csöndbe vesző jajkiáltása</a:t>
            </a:r>
          </a:p>
          <a:p>
            <a:r>
              <a:rPr lang="hu-HU" altLang="hu-HU" sz="2400"/>
              <a:t>a kikezdhetetlen értékek és igazságok elvesztek, minden töredékes, a teljesség elérhetetlen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Költészete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u-HU" altLang="hu-HU" sz="2400" dirty="0"/>
              <a:t>előzmény: 19. sz. végi líra </a:t>
            </a:r>
            <a:r>
              <a:rPr lang="hu-HU" altLang="hu-HU" sz="2400" dirty="0">
                <a:cs typeface="Arial" panose="020B0604020202020204" pitchFamily="34" charset="0"/>
              </a:rPr>
              <a:t>→ az új törekvések Adynál teljesednek ki → a </a:t>
            </a:r>
            <a:r>
              <a:rPr lang="hu-HU" altLang="hu-HU" sz="2400" b="1" dirty="0">
                <a:cs typeface="Arial" panose="020B0604020202020204" pitchFamily="34" charset="0"/>
              </a:rPr>
              <a:t>modern magyar líra </a:t>
            </a:r>
            <a:r>
              <a:rPr lang="hu-HU" altLang="hu-HU" sz="2400" dirty="0">
                <a:cs typeface="Arial" panose="020B0604020202020204" pitchFamily="34" charset="0"/>
              </a:rPr>
              <a:t>kezdete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hu-HU" altLang="hu-HU" sz="2000" dirty="0"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hu-HU" altLang="hu-HU" sz="2800" u="sng" dirty="0">
                <a:latin typeface="Bookman Old Style" panose="02050604050505020204" pitchFamily="18" charset="0"/>
                <a:cs typeface="Arial" panose="020B0604020202020204" pitchFamily="34" charset="0"/>
              </a:rPr>
              <a:t>Kötetek</a:t>
            </a:r>
            <a:r>
              <a:rPr lang="hu-HU" altLang="hu-HU" sz="2800" dirty="0">
                <a:latin typeface="Bookman Old Style" panose="02050604050505020204" pitchFamily="18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(1899) </a:t>
            </a:r>
            <a:r>
              <a:rPr lang="hu-HU" altLang="hu-HU" sz="2000" i="1" dirty="0">
                <a:cs typeface="Arial" panose="020B0604020202020204" pitchFamily="34" charset="0"/>
              </a:rPr>
              <a:t>Versek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(1903) </a:t>
            </a:r>
            <a:r>
              <a:rPr lang="hu-HU" altLang="hu-HU" sz="2000" i="1" dirty="0">
                <a:cs typeface="Arial" panose="020B0604020202020204" pitchFamily="34" charset="0"/>
              </a:rPr>
              <a:t>Még egyszer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(1906) </a:t>
            </a:r>
            <a:r>
              <a:rPr lang="hu-HU" altLang="hu-HU" sz="2000" b="1" i="1" dirty="0">
                <a:cs typeface="Arial" panose="020B0604020202020204" pitchFamily="34" charset="0"/>
              </a:rPr>
              <a:t>Új versek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(1907) </a:t>
            </a:r>
            <a:r>
              <a:rPr lang="hu-HU" altLang="hu-HU" sz="2000" i="1" dirty="0">
                <a:cs typeface="Arial" panose="020B0604020202020204" pitchFamily="34" charset="0"/>
              </a:rPr>
              <a:t>Vér és arany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(1908) </a:t>
            </a:r>
            <a:r>
              <a:rPr lang="hu-HU" altLang="hu-HU" sz="2000" i="1" dirty="0">
                <a:cs typeface="Arial" panose="020B0604020202020204" pitchFamily="34" charset="0"/>
              </a:rPr>
              <a:t>Az Illés szekerén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(1909) </a:t>
            </a:r>
            <a:r>
              <a:rPr lang="hu-HU" altLang="hu-HU" sz="2000" i="1" dirty="0">
                <a:cs typeface="Arial" panose="020B0604020202020204" pitchFamily="34" charset="0"/>
              </a:rPr>
              <a:t>Szeretném, ha szeretnének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(1910) </a:t>
            </a:r>
            <a:r>
              <a:rPr lang="hu-HU" altLang="hu-HU" sz="2000" i="1" dirty="0">
                <a:cs typeface="Arial" panose="020B0604020202020204" pitchFamily="34" charset="0"/>
              </a:rPr>
              <a:t>A Minden-Titkok versei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(1912) </a:t>
            </a:r>
            <a:r>
              <a:rPr lang="hu-HU" altLang="hu-HU" sz="2000" i="1" dirty="0">
                <a:cs typeface="Arial" panose="020B0604020202020204" pitchFamily="34" charset="0"/>
              </a:rPr>
              <a:t>A menekülő Élet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(1913) </a:t>
            </a:r>
            <a:r>
              <a:rPr lang="hu-HU" altLang="hu-HU" sz="2000" i="1" dirty="0">
                <a:cs typeface="Arial" panose="020B0604020202020204" pitchFamily="34" charset="0"/>
              </a:rPr>
              <a:t>A Magunk szerelme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(1914) </a:t>
            </a:r>
            <a:r>
              <a:rPr lang="hu-HU" altLang="hu-HU" sz="2000" i="1" dirty="0">
                <a:cs typeface="Arial" panose="020B0604020202020204" pitchFamily="34" charset="0"/>
              </a:rPr>
              <a:t>Ki látott engem?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(1918) </a:t>
            </a:r>
            <a:r>
              <a:rPr lang="hu-HU" altLang="hu-HU" sz="2000" i="1" dirty="0">
                <a:cs typeface="Arial" panose="020B0604020202020204" pitchFamily="34" charset="0"/>
              </a:rPr>
              <a:t>A halottak élén</a:t>
            </a:r>
          </a:p>
          <a:p>
            <a:pPr lvl="1">
              <a:lnSpc>
                <a:spcPct val="80000"/>
              </a:lnSpc>
              <a:defRPr/>
            </a:pPr>
            <a:r>
              <a:rPr lang="hu-HU" altLang="hu-HU" sz="2000" dirty="0">
                <a:cs typeface="Arial" panose="020B0604020202020204" pitchFamily="34" charset="0"/>
              </a:rPr>
              <a:t>(1923) </a:t>
            </a:r>
            <a:r>
              <a:rPr lang="hu-HU" altLang="hu-HU" sz="2000" i="1" dirty="0">
                <a:cs typeface="Arial" panose="020B0604020202020204" pitchFamily="34" charset="0"/>
              </a:rPr>
              <a:t>Az utolsó hajók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600" b="1">
                <a:latin typeface="Bookman Old Style" panose="02050604050505020204" pitchFamily="18" charset="0"/>
              </a:rPr>
              <a:t>5) Halál-versek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/>
              <a:t>halál közelsége, halálvágy (a francia szimbolizmus, a századvég lírájának jellegzetes témája)</a:t>
            </a:r>
          </a:p>
          <a:p>
            <a:pPr>
              <a:lnSpc>
                <a:spcPct val="90000"/>
              </a:lnSpc>
            </a:pPr>
            <a:r>
              <a:rPr lang="hu-HU" altLang="hu-HU" sz="2400"/>
              <a:t>Ady költészetének egyik leggyakoribb motívuma</a:t>
            </a:r>
          </a:p>
          <a:p>
            <a:pPr>
              <a:lnSpc>
                <a:spcPct val="90000"/>
              </a:lnSpc>
            </a:pPr>
            <a:r>
              <a:rPr lang="hu-HU" altLang="hu-HU" sz="2400"/>
              <a:t>a </a:t>
            </a:r>
            <a:r>
              <a:rPr lang="hu-HU" altLang="hu-HU" sz="2400" i="1"/>
              <a:t>Vér és arany</a:t>
            </a:r>
            <a:r>
              <a:rPr lang="hu-HU" altLang="hu-HU" sz="2400"/>
              <a:t> c. kötetben már önálló ciklust alkotnak (</a:t>
            </a:r>
            <a:r>
              <a:rPr lang="hu-HU" altLang="hu-HU" sz="2400" i="1"/>
              <a:t>A Halál rokona</a:t>
            </a:r>
            <a:r>
              <a:rPr lang="hu-HU" altLang="hu-HU" sz="2400"/>
              <a:t>)</a:t>
            </a:r>
          </a:p>
          <a:p>
            <a:pPr>
              <a:lnSpc>
                <a:spcPct val="90000"/>
              </a:lnSpc>
            </a:pPr>
            <a:r>
              <a:rPr lang="hu-HU" altLang="hu-HU" sz="2400"/>
              <a:t>a halál mint a beszélő állandó „társa”</a:t>
            </a:r>
          </a:p>
          <a:p>
            <a:pPr>
              <a:lnSpc>
                <a:spcPct val="90000"/>
              </a:lnSpc>
            </a:pPr>
            <a:r>
              <a:rPr lang="hu-HU" altLang="hu-HU" sz="2400"/>
              <a:t>érzékeny, beteges, önmarcangoló, menekülni vágyó művész (</a:t>
            </a:r>
            <a:r>
              <a:rPr lang="hu-HU" altLang="hu-HU" sz="2400">
                <a:cs typeface="Arial" panose="020B0604020202020204" pitchFamily="34" charset="0"/>
              </a:rPr>
              <a:t>→</a:t>
            </a:r>
            <a:r>
              <a:rPr lang="hu-HU" altLang="hu-HU" sz="2400"/>
              <a:t> szecesszió)</a:t>
            </a:r>
          </a:p>
          <a:p>
            <a:pPr>
              <a:lnSpc>
                <a:spcPct val="90000"/>
              </a:lnSpc>
            </a:pPr>
            <a:r>
              <a:rPr lang="hu-HU" altLang="hu-HU" sz="2400"/>
              <a:t>a létharc-versek megfordítása: küzdelem helyett megnyugvás a halálban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Párisban járt az Ősz</a:t>
            </a:r>
            <a:r>
              <a:rPr lang="hu-HU" altLang="hu-HU" sz="3200">
                <a:latin typeface="Bookman Old Style" panose="02050604050505020204" pitchFamily="18" charset="0"/>
              </a:rPr>
              <a:t> (1906)</a:t>
            </a:r>
            <a:endParaRPr lang="hu-HU" altLang="hu-HU" sz="3200"/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hu-HU" altLang="hu-HU" sz="2400" i="1"/>
              <a:t>Mi a vers műfaja?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 oldja a vers első felében a nyomasztó hangulatot?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Határozzuk meg a vers tér-idő viszonyait! Milyen jelképes szerepük van a megnevezett helyeknek?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Kik a vers „szereplői”?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Milyen mozgásformák jelennek meg?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 a vers gondolati íve?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Hogyan változik a vers tempója?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 a beszélő felismerése?</a:t>
            </a:r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Milyen mozzanatok utalnak a környezet viszonyulására? </a:t>
            </a:r>
            <a:endParaRPr lang="hu-HU" altLang="hu-HU" sz="2400"/>
          </a:p>
          <a:p>
            <a:pPr marL="457200" indent="-457200"/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Párisban járt az Ősz</a:t>
            </a:r>
            <a:r>
              <a:rPr lang="hu-HU" altLang="hu-HU" sz="3200">
                <a:latin typeface="Bookman Old Style" panose="02050604050505020204" pitchFamily="18" charset="0"/>
              </a:rPr>
              <a:t> (1906)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91513" cy="5616575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műfaja: elégia (+ dalszerűség)</a:t>
            </a:r>
          </a:p>
          <a:p>
            <a:pPr>
              <a:defRPr/>
            </a:pPr>
            <a:r>
              <a:rPr lang="hu-HU" sz="2400" dirty="0"/>
              <a:t>tér- és időviszonyok:</a:t>
            </a:r>
          </a:p>
          <a:p>
            <a:pPr lvl="1">
              <a:defRPr/>
            </a:pPr>
            <a:r>
              <a:rPr lang="hu-HU" sz="2000" dirty="0"/>
              <a:t>egyszerre játszódik egy konkrét külső térben (Szent Mihály útja, Szajna) és a lélek belső terében</a:t>
            </a:r>
          </a:p>
          <a:p>
            <a:pPr lvl="1">
              <a:defRPr/>
            </a:pPr>
            <a:r>
              <a:rPr lang="hu-HU" sz="2000" dirty="0"/>
              <a:t>a múltban („tegnap”) megjelenik a jövő, a nyárban az ősz</a:t>
            </a:r>
          </a:p>
          <a:p>
            <a:pPr>
              <a:defRPr/>
            </a:pPr>
            <a:r>
              <a:rPr lang="hu-HU" sz="2400" dirty="0"/>
              <a:t>a vers „szereplői”: a beszélő és az Ősz</a:t>
            </a:r>
          </a:p>
          <a:p>
            <a:pPr lvl="1">
              <a:defRPr/>
            </a:pPr>
            <a:r>
              <a:rPr lang="hu-HU" sz="2000" dirty="0"/>
              <a:t>beszélő: ballag, a halálra gondol</a:t>
            </a:r>
          </a:p>
          <a:p>
            <a:pPr lvl="1">
              <a:defRPr/>
            </a:pPr>
            <a:r>
              <a:rPr lang="hu-HU" sz="2000" dirty="0"/>
              <a:t>Ősz: „beszökött”, „suhant”, „találkozott velem”, „elért”, „súgott”, „kacagva szaladt”, „itt járt”</a:t>
            </a:r>
          </a:p>
          <a:p>
            <a:pPr>
              <a:defRPr/>
            </a:pPr>
            <a:r>
              <a:rPr lang="hu-HU" sz="2400" dirty="0"/>
              <a:t>(1.) Ősz érkezése → (2.) beszélő sétája → (3.) találkozás → (4.) Ősz távozása (lásd a verstempó változását)</a:t>
            </a:r>
          </a:p>
          <a:p>
            <a:pPr>
              <a:defRPr/>
            </a:pPr>
            <a:r>
              <a:rPr lang="hu-HU" sz="2400" dirty="0"/>
              <a:t>környezet („harmadik szereplő”) viszonyulása</a:t>
            </a:r>
          </a:p>
          <a:p>
            <a:pPr>
              <a:defRPr/>
            </a:pPr>
            <a:r>
              <a:rPr lang="hu-HU" sz="2400" dirty="0"/>
              <a:t>ősz ~ megszemélyesített elmúlás; titokban, csendben érkezik → a közelgő pusztulást csak a beszélő ismeri fel</a:t>
            </a:r>
          </a:p>
          <a:p>
            <a:pPr marL="457200" lvl="1" indent="0">
              <a:buFontTx/>
              <a:buNone/>
              <a:defRPr/>
            </a:pPr>
            <a:endParaRPr lang="hu-HU" sz="2000" dirty="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 i="1">
                <a:latin typeface="Bookman Old Style" panose="02050604050505020204" pitchFamily="18" charset="0"/>
              </a:rPr>
              <a:t>A Halál rokona </a:t>
            </a:r>
            <a:r>
              <a:rPr lang="hu-HU" altLang="hu-HU" sz="2800">
                <a:latin typeface="Bookman Old Style" panose="02050604050505020204" pitchFamily="18" charset="0"/>
              </a:rPr>
              <a:t>(1907)</a:t>
            </a:r>
            <a:endParaRPr lang="hu-HU" altLang="hu-HU" sz="2800"/>
          </a:p>
        </p:txBody>
      </p:sp>
      <p:sp>
        <p:nvSpPr>
          <p:cNvPr id="450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400" i="1"/>
              <a:t>Értelmezzük a címadó metaforát!</a:t>
            </a:r>
            <a:endParaRPr lang="hu-HU" altLang="hu-HU" sz="2400"/>
          </a:p>
          <a:p>
            <a:r>
              <a:rPr lang="hu-HU" altLang="hu-HU" sz="2400" i="1"/>
              <a:t>Mi adja a vers monotonitását?</a:t>
            </a:r>
          </a:p>
          <a:p>
            <a:r>
              <a:rPr lang="hu-HU" altLang="hu-HU" sz="2400" i="1"/>
              <a:t>Hogyan fogalmazható meg és feloldható-e a vers alapját képező ellentét?</a:t>
            </a:r>
            <a:endParaRPr lang="hu-HU" altLang="hu-HU" sz="2400"/>
          </a:p>
          <a:p>
            <a:r>
              <a:rPr lang="hu-HU" altLang="hu-HU" sz="2400" i="1"/>
              <a:t>Vajon a halálvágyról szól a vers?</a:t>
            </a:r>
          </a:p>
          <a:p>
            <a:r>
              <a:rPr lang="hu-HU" altLang="hu-HU" sz="2400" i="1"/>
              <a:t>Milyen formai és tartalmi hasonlóságok fedezhetőek fel a Párisban járt az Ősz c. verssel összevetve?</a:t>
            </a:r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A Halál rokona </a:t>
            </a:r>
            <a:r>
              <a:rPr lang="hu-HU" altLang="hu-HU" sz="3200">
                <a:latin typeface="Bookman Old Style" panose="02050604050505020204" pitchFamily="18" charset="0"/>
              </a:rPr>
              <a:t>(1907)</a:t>
            </a:r>
            <a:endParaRPr lang="hu-HU" altLang="hu-HU" sz="3200" b="1" i="1">
              <a:latin typeface="Bookman Old Style" panose="02050604050505020204" pitchFamily="18" charset="0"/>
            </a:endParaRPr>
          </a:p>
        </p:txBody>
      </p:sp>
      <p:sp>
        <p:nvSpPr>
          <p:cNvPr id="46083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hu-HU" altLang="hu-HU" sz="2400"/>
              <a:t>„Halál rokona” ~ halálközelség (a versciklus címe is)</a:t>
            </a:r>
          </a:p>
          <a:p>
            <a:r>
              <a:rPr lang="hu-HU" altLang="hu-HU" sz="2400"/>
              <a:t>rokoni kapcsolat: nem választáson múlik</a:t>
            </a:r>
          </a:p>
          <a:p>
            <a:r>
              <a:rPr lang="hu-HU" altLang="hu-HU" sz="2400"/>
              <a:t>keretes szerkezet</a:t>
            </a:r>
          </a:p>
          <a:p>
            <a:r>
              <a:rPr lang="hu-HU" altLang="hu-HU" sz="2400"/>
              <a:t>monotonitás (azonos mondatszerkezetek ismétlődése)</a:t>
            </a:r>
          </a:p>
          <a:p>
            <a:r>
              <a:rPr lang="hu-HU" altLang="hu-HU" sz="2400"/>
              <a:t>énközpontú beszédhelyzet</a:t>
            </a:r>
          </a:p>
          <a:p>
            <a:r>
              <a:rPr lang="hu-HU" altLang="hu-HU" sz="2400"/>
              <a:t>jelenidejűség ~ időtlenség, állandóság</a:t>
            </a:r>
          </a:p>
          <a:p>
            <a:r>
              <a:rPr lang="hu-HU" altLang="hu-HU" sz="2400"/>
              <a:t>felcserélhető állóképek sorozata</a:t>
            </a:r>
          </a:p>
          <a:p>
            <a:r>
              <a:rPr lang="hu-HU" altLang="hu-HU" sz="2400"/>
              <a:t>negatív jelzők ↔ pozitív viszonyulás → visszájára fordult értékrend</a:t>
            </a:r>
          </a:p>
          <a:p>
            <a:r>
              <a:rPr lang="hu-HU" altLang="hu-HU" sz="2400"/>
              <a:t>félrímek, lassú ritmus</a:t>
            </a:r>
          </a:p>
          <a:p>
            <a:r>
              <a:rPr lang="hu-HU" altLang="hu-HU" sz="2400"/>
              <a:t>korszellem: melankólia, dekadencia, „halálesztétika”, szecessziós életérzés; lázadás a hagyományos polgári értékrenddel szemben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600" b="1">
                <a:latin typeface="Bookman Old Style" panose="02050604050505020204" pitchFamily="18" charset="0"/>
              </a:rPr>
              <a:t>6) Istenes versek</a:t>
            </a:r>
            <a:endParaRPr lang="hu-HU" altLang="hu-HU" sz="3600"/>
          </a:p>
        </p:txBody>
      </p:sp>
      <p:sp>
        <p:nvSpPr>
          <p:cNvPr id="4710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i="1">
                <a:cs typeface="Arial" panose="020B0604020202020204" pitchFamily="34" charset="0"/>
              </a:rPr>
              <a:t>Az Illés szekerén </a:t>
            </a:r>
            <a:r>
              <a:rPr lang="hu-HU" altLang="hu-HU" sz="2400">
                <a:cs typeface="Arial" panose="020B0604020202020204" pitchFamily="34" charset="0"/>
              </a:rPr>
              <a:t>c. kötetben szerepelnek először önálló ciklusként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életrajzi háttér: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>
                <a:cs typeface="Arial" panose="020B0604020202020204" pitchFamily="34" charset="0"/>
              </a:rPr>
              <a:t>gyermekkori vallásosság emlékei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>
                <a:cs typeface="Arial" panose="020B0604020202020204" pitchFamily="34" charset="0"/>
              </a:rPr>
              <a:t>prófétai szerepfelfogás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>
                <a:cs typeface="Arial" panose="020B0604020202020204" pitchFamily="34" charset="0"/>
              </a:rPr>
              <a:t>s</a:t>
            </a:r>
            <a:r>
              <a:rPr lang="hu-HU" altLang="hu-HU" sz="2400"/>
              <a:t>úlyosbodó betegség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nem tételes vallásosság, hanem személyes kapcsolat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ambivalens istenkapcsolat: hitetlenség és hinni akarás, perlekedés és kibékülés, eltávolodás és megtérés kettőssége → kételyek, meghasonlottság, fájdalmak, bűntudat, támaszkeresés (~ Balassi költészete)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szimbolikus istenfogalom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A Sion-hegy alatt</a:t>
            </a:r>
            <a:r>
              <a:rPr lang="hu-HU" altLang="hu-HU" sz="3200">
                <a:latin typeface="Bookman Old Style" panose="02050604050505020204" pitchFamily="18" charset="0"/>
              </a:rPr>
              <a:t> (1908)</a:t>
            </a:r>
            <a:endParaRPr lang="hu-HU" altLang="hu-HU" sz="3200"/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hu-HU" altLang="hu-HU" sz="2400" i="1"/>
              <a:t>Milyen szerkezeti egységekre osztható a költemény?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Mire utal a versbeli történés helyszíne?</a:t>
            </a:r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Milyen idősíkok és hangnemek keverednek a versben?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Hogyan ábrázolja a vers az Urat? Mennyiben szokatlan ez az ábrázolásmód?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 a beszélő célja? Milyen „eszközökkel” próbálja ezt elérni? Milyen érzékszervi benyomásokat szerez az Úrról? Megvalósul-e végül a lírai én szándéka?</a:t>
            </a:r>
            <a:endParaRPr lang="hu-HU" altLang="hu-HU" sz="2400"/>
          </a:p>
          <a:p>
            <a:pPr marL="457200" indent="-457200">
              <a:buFontTx/>
              <a:buAutoNum type="arabicPeriod"/>
            </a:pPr>
            <a:r>
              <a:rPr lang="hu-HU" altLang="hu-HU" sz="2400" i="1"/>
              <a:t>Milyen a modern kor istenélménye? Mennyiben igazolható ez a költemény segítségével?</a:t>
            </a:r>
            <a:endParaRPr lang="hu-HU" altLang="hu-HU" sz="2400"/>
          </a:p>
          <a:p>
            <a:pPr marL="457200" indent="-457200"/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A Sion-hegy alatt</a:t>
            </a:r>
            <a:r>
              <a:rPr lang="hu-HU" altLang="hu-HU" sz="3200">
                <a:latin typeface="Bookman Old Style" panose="02050604050505020204" pitchFamily="18" charset="0"/>
              </a:rPr>
              <a:t> (1908)</a:t>
            </a:r>
            <a:endParaRPr lang="hu-HU" altLang="hu-HU" sz="3200"/>
          </a:p>
        </p:txBody>
      </p:sp>
      <p:sp>
        <p:nvSpPr>
          <p:cNvPr id="49155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hu-HU" altLang="hu-HU" sz="2400"/>
              <a:t>az első istenes ciklus címadó verse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Sion-hegy (jeruzsálemi templom ~ Sínai-hegy (Mózes)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idősíkok: kisfiú emlékei + felnőtt istenkeresése keveredik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az Úr profán ábrázolása megbotránkozást keltett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a lírai én bizonytalan, tétova keresése, a halálból kell visszatalálnia elveszített hitéhez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elfelejtette az Úr nevét, a régi gyermeki imádságot → néma találkozás, nem létesül kapcsolat, az Úr távozik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váltakozó hangnemek: pátosz, irónia, elégia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modern istenélmény: a vallásos világmagyarázatokból kiábránduló modern ember is keresi az élet végső értelmét, de nem találja → tragikus vallásosság, melyben az egyén magára marad kétségeivel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2800"/>
              <a:t>További istenes versek:</a:t>
            </a:r>
          </a:p>
          <a:p>
            <a:r>
              <a:rPr lang="hu-HU" altLang="hu-HU" sz="2800" i="1"/>
              <a:t>Álmom az Isten</a:t>
            </a:r>
          </a:p>
          <a:p>
            <a:r>
              <a:rPr lang="hu-HU" altLang="hu-HU" sz="2800" i="1"/>
              <a:t>Hiszek hitetlenül Istenben</a:t>
            </a:r>
          </a:p>
          <a:p>
            <a:r>
              <a:rPr lang="hu-HU" altLang="hu-HU" sz="2800" i="1"/>
              <a:t>Istenhez hanyatló árnyék</a:t>
            </a:r>
          </a:p>
          <a:p>
            <a:r>
              <a:rPr lang="hu-HU" altLang="hu-HU" sz="2800" i="1"/>
              <a:t>Az Úr érkezése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7) Költészete a világháború idején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/>
              <a:t>1910 után korszakváltás Ady költészetében: egyszerűsödés, a szimbolikus látásmód szerepe csökken, az  én a centrumból a peremre szorul, és történelmi, bibliai képzetek, sorsszimbólumok lépnek a helyébe </a:t>
            </a:r>
            <a:r>
              <a:rPr lang="hu-HU" altLang="hu-HU" sz="2400">
                <a:cs typeface="Arial" panose="020B0604020202020204" pitchFamily="34" charset="0"/>
              </a:rPr>
              <a:t>→ „kollektív mítosz” megteremtése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első világháború: értelmetlen öldöklés, a magyarság pusztulásától való félelem, részvét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új küldetéstudat: a Holnap hősének kell átmentenie a Tegnap kincseit</a:t>
            </a:r>
          </a:p>
          <a:p>
            <a:r>
              <a:rPr lang="hu-HU" altLang="hu-HU" sz="2400"/>
              <a:t>az Idő és a Magyarság mítosza kerül a középpontba</a:t>
            </a:r>
          </a:p>
          <a:p>
            <a:r>
              <a:rPr lang="hu-HU" altLang="hu-HU" sz="2400"/>
              <a:t>apokaliptikus világ (~ Jeremiás siralmai, Jelenések könyve)</a:t>
            </a:r>
          </a:p>
          <a:p>
            <a:r>
              <a:rPr lang="hu-HU" altLang="hu-HU" sz="2400"/>
              <a:t>archaizálás (régies szavak használata)</a:t>
            </a:r>
            <a:endParaRPr lang="hu-HU" altLang="hu-HU" sz="24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/>
              <a:t>kötet- és cikluskompozíció: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tudatos, gondos szerkesztés (Baudelaire a minta)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nyitóversek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ciklusok: tematikus egységek, külön címmel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a kötet- és cikluscímek azonosak egy-egy vers címével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többnyire háromszavas verscímek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szimmetriára törekvés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000"/>
          </a:p>
          <a:p>
            <a:pPr>
              <a:lnSpc>
                <a:spcPct val="90000"/>
              </a:lnSpc>
            </a:pPr>
            <a:r>
              <a:rPr lang="hu-HU" altLang="hu-HU" sz="2800"/>
              <a:t>új versdallam, ritmika: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gyakran szabálytalan sorfajták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ütemhangsúlyos + időmértékes verselés keveredése </a:t>
            </a:r>
            <a:r>
              <a:rPr lang="hu-HU" altLang="hu-HU" sz="2400">
                <a:cs typeface="Arial" panose="020B0604020202020204" pitchFamily="34" charset="0"/>
              </a:rPr>
              <a:t>→ </a:t>
            </a:r>
            <a:r>
              <a:rPr lang="hu-HU" altLang="hu-HU" sz="2400" b="1">
                <a:cs typeface="Arial" panose="020B0604020202020204" pitchFamily="34" charset="0"/>
              </a:rPr>
              <a:t>kevert ritmus</a:t>
            </a:r>
            <a:r>
              <a:rPr lang="hu-HU" altLang="hu-HU" sz="2400">
                <a:cs typeface="Arial" panose="020B0604020202020204" pitchFamily="34" charset="0"/>
              </a:rPr>
              <a:t> („ötvözött vers”, „Ady-szimultán”)</a:t>
            </a:r>
          </a:p>
          <a:p>
            <a:pPr lvl="1"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Reinitz Béla: Ady-versek megzenésítése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Az eltévedt lovas</a:t>
            </a:r>
            <a:r>
              <a:rPr lang="hu-HU" altLang="hu-HU" sz="3200">
                <a:latin typeface="Bookman Old Style" panose="02050604050505020204" pitchFamily="18" charset="0"/>
              </a:rPr>
              <a:t> (1914. nov.)</a:t>
            </a:r>
            <a:endParaRPr lang="hu-HU" altLang="hu-HU" sz="3200" b="1">
              <a:latin typeface="Bookman Old Style" panose="02050604050505020204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r>
              <a:rPr lang="hu-HU" altLang="hu-HU" sz="2400"/>
              <a:t>keletkezéstörténet: elhúzódó háború</a:t>
            </a:r>
          </a:p>
          <a:p>
            <a:r>
              <a:rPr lang="hu-HU" altLang="hu-HU" sz="2400"/>
              <a:t>hanghatások + sejtelmes, kísérteties, jelképes táj</a:t>
            </a:r>
          </a:p>
          <a:p>
            <a:r>
              <a:rPr lang="hu-HU" altLang="hu-HU" sz="2400"/>
              <a:t>az Idő mitikus ereje, idősíkok egymásba épülése: a lovas egyszerre él a múltban („</a:t>
            </a:r>
            <a:r>
              <a:rPr lang="hu-HU" altLang="hu-HU" sz="2400">
                <a:cs typeface="Arial" panose="020B0604020202020204" pitchFamily="34" charset="0"/>
              </a:rPr>
              <a:t>sűrű”</a:t>
            </a:r>
            <a:r>
              <a:rPr lang="hu-HU" altLang="hu-HU" sz="2400"/>
              <a:t>) és a jelenben („</a:t>
            </a:r>
            <a:r>
              <a:rPr lang="hu-HU" altLang="hu-HU" sz="2400">
                <a:cs typeface="Arial" panose="020B0604020202020204" pitchFamily="34" charset="0"/>
              </a:rPr>
              <a:t>pőre sík”)</a:t>
            </a:r>
            <a:r>
              <a:rPr lang="hu-HU" altLang="hu-HU" sz="2400"/>
              <a:t> </a:t>
            </a:r>
            <a:r>
              <a:rPr lang="hu-HU" altLang="hu-HU" sz="2400">
                <a:cs typeface="Arial" panose="020B0604020202020204" pitchFamily="34" charset="0"/>
              </a:rPr>
              <a:t>→ a jövő hiányzik (vak, céltalan, örökké tartó út)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erdő, nád → elburjánzó, elvaduló természet ~ emberi világ és kultúra pusztulása, </a:t>
            </a:r>
            <a:r>
              <a:rPr lang="hu-HU" altLang="hu-HU" sz="2400"/>
              <a:t>ősi múlt </a:t>
            </a:r>
            <a:r>
              <a:rPr lang="hu-HU" altLang="hu-HU" sz="2400">
                <a:cs typeface="Arial" panose="020B0604020202020204" pitchFamily="34" charset="0"/>
              </a:rPr>
              <a:t>visszatérése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(6. vsz.) csúcspont: elkárhozás → az emberiség történelmi eltévelyedése, útvesztése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a lírai én távolságtartása: a történéseken kívül marad</a:t>
            </a:r>
          </a:p>
          <a:p>
            <a:r>
              <a:rPr lang="hu-HU" altLang="hu-HU" sz="2400"/>
              <a:t>szaggatott előadásmód, logikai kapcsolatok hiánya </a:t>
            </a:r>
            <a:r>
              <a:rPr lang="hu-HU" altLang="hu-HU" sz="2400">
                <a:cs typeface="Arial" panose="020B0604020202020204" pitchFamily="34" charset="0"/>
              </a:rPr>
              <a:t>→ többféle értelmezésre ad lehetőséget </a:t>
            </a:r>
          </a:p>
          <a:p>
            <a:r>
              <a:rPr lang="hu-HU" altLang="hu-HU" sz="2400">
                <a:cs typeface="Arial" panose="020B0604020202020204" pitchFamily="34" charset="0"/>
              </a:rPr>
              <a:t>lovas ~ utat tévesztő magyarság (emberiség) / külső szemlélő, eltévedt „vándor” az elkárhozott tájon</a:t>
            </a:r>
          </a:p>
          <a:p>
            <a:endParaRPr lang="hu-HU" altLang="hu-HU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Ember az embertelenségben</a:t>
            </a:r>
            <a:r>
              <a:rPr lang="hu-HU" altLang="hu-HU" sz="3200" b="1">
                <a:latin typeface="Bookman Old Style" panose="02050604050505020204" pitchFamily="18" charset="0"/>
              </a:rPr>
              <a:t> </a:t>
            </a:r>
            <a:r>
              <a:rPr lang="hu-HU" altLang="hu-HU" sz="3200">
                <a:latin typeface="Bookman Old Style" panose="02050604050505020204" pitchFamily="18" charset="0"/>
              </a:rPr>
              <a:t>(1916)</a:t>
            </a:r>
            <a:endParaRPr lang="hu-HU" altLang="hu-HU" sz="3200" i="1">
              <a:latin typeface="Bookman Old Style" panose="02050604050505020204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/>
              <a:t>a román támadás elől menekülő erdélyiek látványa Csucsán </a:t>
            </a:r>
            <a:r>
              <a:rPr lang="hu-HU" altLang="hu-HU" sz="2400">
                <a:cs typeface="Arial" panose="020B0604020202020204" pitchFamily="34" charset="0"/>
              </a:rPr>
              <a:t>→ Ady szülőföldje kerül veszélybe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metonímiák → összetört személyiség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idő összezavarodása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önmagáról mint halottról beszél ↔ mégis-morál (feladata átmenteni a múlt értékeit, „kincseit”)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zaklatott, rapszodikus vers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cs typeface="Arial" panose="020B0604020202020204" pitchFamily="34" charset="0"/>
              </a:rPr>
              <a:t>az egyetlen lehetséges erkölcsi magatartás: a költői és emberi helytállás, az emberség követelése</a:t>
            </a: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Emlékezés egy nyár-éjszakára</a:t>
            </a:r>
            <a:r>
              <a:rPr lang="hu-HU" altLang="hu-HU" sz="3200" b="1">
                <a:latin typeface="Bookman Old Style" panose="02050604050505020204" pitchFamily="18" charset="0"/>
              </a:rPr>
              <a:t> </a:t>
            </a:r>
            <a:r>
              <a:rPr lang="hu-HU" altLang="hu-HU" sz="3200">
                <a:latin typeface="Bookman Old Style" panose="02050604050505020204" pitchFamily="18" charset="0"/>
              </a:rPr>
              <a:t>(1917)</a:t>
            </a:r>
            <a:endParaRPr lang="hu-HU" altLang="hu-HU"/>
          </a:p>
        </p:txBody>
      </p:sp>
      <p:sp>
        <p:nvSpPr>
          <p:cNvPr id="54275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hu-HU" altLang="hu-HU" sz="2400"/>
              <a:t>vershelyzet: emlékező, reflektív magatartás (a háború kitörésének borzalmas éjszakája)</a:t>
            </a:r>
          </a:p>
          <a:p>
            <a:r>
              <a:rPr lang="hu-HU" altLang="hu-HU" sz="2400"/>
              <a:t>apokaliptikus látomás, biblikus keretbe ágyazódó képek</a:t>
            </a:r>
          </a:p>
          <a:p>
            <a:r>
              <a:rPr lang="hu-HU" altLang="hu-HU" sz="2400"/>
              <a:t>babonás előjelek, „különös” események → fordulópont („Fordulása élt s volt világnak”): kizökkent idő, a régi világ széthullása egyetlen éjszakába sűrítve, értékpusztulás</a:t>
            </a:r>
          </a:p>
          <a:p>
            <a:r>
              <a:rPr lang="hu-HU" altLang="hu-HU" sz="2400"/>
              <a:t>forma és tartalom összefüggése: változó hosszúságú sorok → zaklatott, rapszodikus hangnem</a:t>
            </a:r>
          </a:p>
          <a:p>
            <a:r>
              <a:rPr lang="hu-HU" altLang="hu-HU" sz="2400"/>
              <a:t>refrén szerepe: fordulópont érzékeltetése, jelképpé emelése, nyomatékosítás, emlékezéstől való szabadulás képtelensége, szerkezeti tagolás</a:t>
            </a:r>
          </a:p>
          <a:p>
            <a:r>
              <a:rPr lang="hu-HU" altLang="hu-HU" sz="2400"/>
              <a:t>beszélő feladata: Isten-váró emlékezés, értékőrzés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865515"/>
          </a:xfrm>
        </p:spPr>
        <p:txBody>
          <a:bodyPr numCol="2"/>
          <a:lstStyle/>
          <a:p>
            <a:pPr marL="0" indent="0">
              <a:buFontTx/>
              <a:buNone/>
              <a:defRPr/>
            </a:pPr>
            <a:r>
              <a:rPr lang="hu-HU" sz="1700" dirty="0"/>
              <a:t>Már csúfja minden állatoknak</a:t>
            </a:r>
            <a:br>
              <a:rPr lang="hu-HU" sz="1700" dirty="0"/>
            </a:br>
            <a:r>
              <a:rPr lang="hu-HU" sz="1700" dirty="0"/>
              <a:t>Isten híres sarja, az Ember</a:t>
            </a:r>
            <a:br>
              <a:rPr lang="hu-HU" sz="1700" dirty="0"/>
            </a:br>
            <a:r>
              <a:rPr lang="hu-HU" sz="1700" dirty="0"/>
              <a:t>S a próféták is csak makognak.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		      </a:t>
            </a:r>
            <a:r>
              <a:rPr lang="hu-HU" sz="1700" i="1" dirty="0"/>
              <a:t>(Mai próféta átka</a:t>
            </a:r>
            <a:r>
              <a:rPr lang="hu-HU" sz="1700" dirty="0"/>
              <a:t>)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Óh, miért olyan szeretetlen és boldogtalan az Ember, ki úgy kívánja a szeretetet és boldogságot? Vigyázók, hiába vigyáztok, óh, jaj, vigyázók, hiába vigyázunk, mert újra és újra leesik a sárba az Embernek arca.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       	</a:t>
            </a:r>
            <a:r>
              <a:rPr lang="hu-HU" sz="1700" i="1" dirty="0"/>
              <a:t>(</a:t>
            </a:r>
            <a:r>
              <a:rPr lang="hu-HU" sz="1700" i="1" dirty="0" err="1"/>
              <a:t>Ésaiás</a:t>
            </a:r>
            <a:r>
              <a:rPr lang="hu-HU" sz="1700" i="1" dirty="0"/>
              <a:t> könyvének margójára)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Őrzők, vigyázzatok a strázsán,</a:t>
            </a:r>
            <a:br>
              <a:rPr lang="hu-HU" sz="1700" dirty="0"/>
            </a:br>
            <a:r>
              <a:rPr lang="hu-HU" sz="1700" dirty="0"/>
              <a:t>Az Élet él és élni akar,</a:t>
            </a:r>
            <a:br>
              <a:rPr lang="hu-HU" sz="1700" dirty="0"/>
            </a:br>
            <a:r>
              <a:rPr lang="hu-HU" sz="1700" dirty="0"/>
              <a:t>Nem azért adott annyi szépet,</a:t>
            </a:r>
            <a:br>
              <a:rPr lang="hu-HU" sz="1700" dirty="0"/>
            </a:br>
            <a:r>
              <a:rPr lang="hu-HU" sz="1700" dirty="0"/>
              <a:t>Hogy átvádoljanak most rajta</a:t>
            </a:r>
            <a:br>
              <a:rPr lang="hu-HU" sz="1700" dirty="0"/>
            </a:br>
            <a:r>
              <a:rPr lang="hu-HU" sz="1700" dirty="0"/>
              <a:t>Véres s ostoba feneségek.</a:t>
            </a:r>
            <a:br>
              <a:rPr lang="hu-HU" sz="1700" dirty="0"/>
            </a:br>
            <a:r>
              <a:rPr lang="hu-HU" sz="1700" dirty="0"/>
              <a:t>Oly szomorú embernek lenni</a:t>
            </a:r>
            <a:br>
              <a:rPr lang="hu-HU" sz="1700" dirty="0"/>
            </a:br>
            <a:r>
              <a:rPr lang="hu-HU" sz="1700" dirty="0"/>
              <a:t>S szörnyűek az állat-hős igék</a:t>
            </a:r>
            <a:br>
              <a:rPr lang="hu-HU" sz="1700" dirty="0"/>
            </a:br>
            <a:r>
              <a:rPr lang="hu-HU" sz="1700" dirty="0"/>
              <a:t>S a csillag-szóró éjszakák</a:t>
            </a:r>
            <a:br>
              <a:rPr lang="hu-HU" sz="1700" dirty="0"/>
            </a:br>
            <a:r>
              <a:rPr lang="hu-HU" sz="1700" dirty="0"/>
              <a:t>Ma sem engedik feledtetni</a:t>
            </a:r>
            <a:br>
              <a:rPr lang="hu-HU" sz="1700" dirty="0"/>
            </a:br>
            <a:r>
              <a:rPr lang="hu-HU" sz="1700" dirty="0"/>
              <a:t>Az ember Szépbe-szőtt hitét</a:t>
            </a:r>
            <a:br>
              <a:rPr lang="hu-HU" sz="1700" dirty="0"/>
            </a:br>
            <a:r>
              <a:rPr lang="hu-HU" sz="1700" dirty="0"/>
              <a:t>S akik még vagytok, őrzőn, árván,</a:t>
            </a:r>
            <a:br>
              <a:rPr lang="hu-HU" sz="1700" dirty="0"/>
            </a:br>
            <a:r>
              <a:rPr lang="hu-HU" sz="1700" dirty="0"/>
              <a:t>Őrzők: vigyázzatok a strázsán.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		  </a:t>
            </a:r>
            <a:r>
              <a:rPr lang="hu-HU" sz="1700" i="1" dirty="0"/>
              <a:t>(Intés az őrzőkhöz)</a:t>
            </a:r>
          </a:p>
          <a:p>
            <a:pPr marL="0" indent="0">
              <a:buFontTx/>
              <a:buNone/>
              <a:defRPr/>
            </a:pPr>
            <a:endParaRPr lang="hu-HU" sz="1700" dirty="0"/>
          </a:p>
          <a:p>
            <a:pPr marL="0" indent="0">
              <a:buFontTx/>
              <a:buNone/>
              <a:defRPr/>
            </a:pPr>
            <a:r>
              <a:rPr lang="hu-HU" sz="1700" dirty="0"/>
              <a:t>     Most tél van s szegény mag-magam</a:t>
            </a:r>
            <a:br>
              <a:rPr lang="hu-HU" sz="1700" dirty="0"/>
            </a:br>
            <a:r>
              <a:rPr lang="hu-HU" sz="1700" dirty="0"/>
              <a:t>     Megnémítva és behavazva</a:t>
            </a:r>
            <a:br>
              <a:rPr lang="hu-HU" sz="1700" dirty="0"/>
            </a:br>
            <a:r>
              <a:rPr lang="hu-HU" sz="1700" dirty="0"/>
              <a:t>     Rendeltetés hitével</a:t>
            </a:r>
            <a:br>
              <a:rPr lang="hu-HU" sz="1700" dirty="0"/>
            </a:br>
            <a:r>
              <a:rPr lang="hu-HU" sz="1700" dirty="0"/>
              <a:t>     Őrzöm meg tavaszra,</a:t>
            </a:r>
            <a:br>
              <a:rPr lang="hu-HU" sz="1700" dirty="0"/>
            </a:br>
            <a:r>
              <a:rPr lang="hu-HU" sz="1700" dirty="0"/>
              <a:t>     Igazimnak sarjadásáig.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		               </a:t>
            </a:r>
            <a:r>
              <a:rPr lang="hu-HU" sz="1700" i="1" dirty="0"/>
              <a:t>(Mag hó alatt)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     Az Élet </a:t>
            </a:r>
            <a:r>
              <a:rPr lang="hu-HU" sz="1700" dirty="0" err="1"/>
              <a:t>szörnyüséges</a:t>
            </a:r>
            <a:r>
              <a:rPr lang="hu-HU" sz="1700" dirty="0"/>
              <a:t>, gazdag</a:t>
            </a:r>
            <a:br>
              <a:rPr lang="hu-HU" sz="1700" dirty="0"/>
            </a:br>
            <a:r>
              <a:rPr lang="hu-HU" sz="1700" dirty="0"/>
              <a:t>     S az én kicsúfolt, szent sebeim,</a:t>
            </a:r>
            <a:br>
              <a:rPr lang="hu-HU" sz="1700" dirty="0"/>
            </a:br>
            <a:r>
              <a:rPr lang="hu-HU" sz="1700" dirty="0"/>
              <a:t>     Mint rózsák piros májuson,</a:t>
            </a:r>
            <a:br>
              <a:rPr lang="hu-HU" sz="1700" dirty="0"/>
            </a:br>
            <a:r>
              <a:rPr lang="hu-HU" sz="1700" dirty="0"/>
              <a:t>     Egy világ testén fölszakadnak.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		            </a:t>
            </a:r>
            <a:r>
              <a:rPr lang="hu-HU" sz="1700" i="1" dirty="0"/>
              <a:t>(A megnőtt élet)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     Be szép a régi kép, a tiszta,</a:t>
            </a:r>
            <a:br>
              <a:rPr lang="hu-HU" sz="1700" dirty="0"/>
            </a:br>
            <a:r>
              <a:rPr lang="hu-HU" sz="1700" dirty="0"/>
              <a:t>     Be szép volt a világon élni,</a:t>
            </a:r>
            <a:br>
              <a:rPr lang="hu-HU" sz="1700" dirty="0"/>
            </a:br>
            <a:r>
              <a:rPr lang="hu-HU" sz="1700" dirty="0"/>
              <a:t>     Be szép volt az a lázadó,</a:t>
            </a:r>
            <a:br>
              <a:rPr lang="hu-HU" sz="1700" dirty="0"/>
            </a:br>
            <a:r>
              <a:rPr lang="hu-HU" sz="1700" dirty="0"/>
              <a:t>     Mégis uras, szent Össze-Vissza.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		  </a:t>
            </a:r>
            <a:r>
              <a:rPr lang="hu-HU" sz="1700" i="1" dirty="0"/>
              <a:t>(Menekülés az Úrhoz</a:t>
            </a:r>
            <a:r>
              <a:rPr lang="hu-HU" sz="1700" dirty="0"/>
              <a:t>)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     Mikor most szinte minden nemzet temet,</a:t>
            </a:r>
            <a:br>
              <a:rPr lang="hu-HU" sz="1700" dirty="0"/>
            </a:br>
            <a:r>
              <a:rPr lang="hu-HU" sz="1700" dirty="0"/>
              <a:t>     Sirathassam meg mégis csudálatos,</a:t>
            </a:r>
            <a:br>
              <a:rPr lang="hu-HU" sz="1700" dirty="0"/>
            </a:br>
            <a:r>
              <a:rPr lang="hu-HU" sz="1700" dirty="0"/>
              <a:t>     Dacos, kicsi, árva én nemzetemet. (…)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     Mit tagadjam? - siratom és szeretem,</a:t>
            </a:r>
            <a:br>
              <a:rPr lang="hu-HU" sz="1700" dirty="0"/>
            </a:br>
            <a:r>
              <a:rPr lang="hu-HU" sz="1700" dirty="0"/>
              <a:t>     Mit tagadjam? - talán ez az igazi</a:t>
            </a:r>
            <a:br>
              <a:rPr lang="hu-HU" sz="1700" dirty="0"/>
            </a:br>
            <a:r>
              <a:rPr lang="hu-HU" sz="1700" dirty="0"/>
              <a:t>     S ez is oktalan, de legszebb szerelem.</a:t>
            </a:r>
          </a:p>
          <a:p>
            <a:pPr marL="0" indent="0">
              <a:buFontTx/>
              <a:buNone/>
              <a:defRPr/>
            </a:pPr>
            <a:r>
              <a:rPr lang="hu-HU" sz="1700" dirty="0"/>
              <a:t>	         </a:t>
            </a:r>
            <a:r>
              <a:rPr lang="hu-HU" sz="1700" i="1" dirty="0"/>
              <a:t>(A legoktalanabb szerelem)</a:t>
            </a:r>
            <a:endParaRPr lang="hu-HU" sz="1500" dirty="0"/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Üdvözlet a Győzőnek</a:t>
            </a:r>
            <a:r>
              <a:rPr lang="hu-HU" altLang="hu-HU" sz="3200">
                <a:latin typeface="Bookman Old Style" panose="02050604050505020204" pitchFamily="18" charset="0"/>
              </a:rPr>
              <a:t> (1918. nov.)</a:t>
            </a:r>
            <a:endParaRPr lang="hu-HU" altLang="hu-HU" sz="3200" b="1" i="1">
              <a:latin typeface="Bookman Old Style" panose="02050604050505020204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/>
              <a:t>utolsó verse, súlyos betegen írja</a:t>
            </a:r>
          </a:p>
          <a:p>
            <a:r>
              <a:rPr lang="hu-HU" altLang="hu-HU" sz="2400"/>
              <a:t>a győztes antanthatalmak megértését kéri</a:t>
            </a:r>
          </a:p>
          <a:p>
            <a:r>
              <a:rPr lang="hu-HU" altLang="hu-HU" sz="2400"/>
              <a:t>párhuzam Petőfi utolsó versével (</a:t>
            </a:r>
            <a:r>
              <a:rPr lang="hu-HU" altLang="hu-HU" sz="2400" i="1"/>
              <a:t>Szörnyű idő…</a:t>
            </a:r>
            <a:r>
              <a:rPr lang="hu-HU" altLang="hu-HU" sz="2400"/>
              <a:t>)</a:t>
            </a:r>
            <a:endParaRPr lang="hu-HU" altLang="hu-HU" sz="2400" i="1"/>
          </a:p>
        </p:txBody>
      </p:sp>
      <p:pic>
        <p:nvPicPr>
          <p:cNvPr id="56324" name="Picture 5" descr="Ady Endre halálának 100. évfordulójára emlékeztek - SZEMlé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95663"/>
            <a:ext cx="46815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Kései költészetének jellemzői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400" dirty="0"/>
              <a:t>világ megromlása ~ Ady fizikai állapotának leromlása</a:t>
            </a:r>
          </a:p>
          <a:p>
            <a:pPr>
              <a:defRPr/>
            </a:pPr>
            <a:r>
              <a:rPr lang="hu-HU" sz="2400" dirty="0"/>
              <a:t>DE: saját testi szenvedéseiről alig ír → korjelentés (nem pedig kórjelentés)</a:t>
            </a:r>
          </a:p>
          <a:p>
            <a:pPr marL="0" indent="0">
              <a:buFontTx/>
              <a:buNone/>
              <a:defRPr/>
            </a:pPr>
            <a:r>
              <a:rPr lang="hu-HU" sz="2400" u="sng" dirty="0"/>
              <a:t>Költői magatartásformák</a:t>
            </a:r>
            <a:r>
              <a:rPr lang="hu-HU" sz="2400" dirty="0"/>
              <a:t>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elkülönülés vagy beolvadás problémája: a közösséggel való azonosulás lenne a könnyebb megoldás, ő mégsem akar </a:t>
            </a:r>
            <a:r>
              <a:rPr lang="hu-HU" sz="2000" dirty="0" err="1"/>
              <a:t>úszni</a:t>
            </a:r>
            <a:r>
              <a:rPr lang="hu-HU" sz="2000" dirty="0"/>
              <a:t> az árral (mégis-morál!)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reménytelenség és elborzadás → prófétaszerep megkérdőjelezése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a megrémült emberiséggel való sorsközösség vállalása, együttérzés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a humánus értékek megőrzése és átmentése egy jobb kor számára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2000" i="1" dirty="0"/>
              <a:t>A halottak élén</a:t>
            </a:r>
            <a:r>
              <a:rPr lang="hu-HU" sz="2000" dirty="0"/>
              <a:t>  utolsó versciklusa, a Csinszkához szóló </a:t>
            </a:r>
            <a:r>
              <a:rPr lang="hu-HU" sz="2000" i="1" dirty="0"/>
              <a:t>Vallomás a szerelemről</a:t>
            </a:r>
            <a:r>
              <a:rPr lang="hu-HU" sz="2000" dirty="0"/>
              <a:t> a magánélet szintjén </a:t>
            </a:r>
            <a:r>
              <a:rPr lang="hu-HU" sz="2000" dirty="0" err="1"/>
              <a:t>ellenpontozza</a:t>
            </a:r>
            <a:r>
              <a:rPr lang="hu-HU" sz="2000" dirty="0"/>
              <a:t> ezt a reménytelenséget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000" dirty="0"/>
              <a:t>		Életem: vallás, gőg és szerelem</a:t>
            </a:r>
            <a:br>
              <a:rPr lang="hu-HU" sz="2000" dirty="0"/>
            </a:br>
            <a:r>
              <a:rPr lang="hu-HU" sz="2000" dirty="0"/>
              <a:t>		S az üvöltőket jobban szeretem</a:t>
            </a:r>
            <a:br>
              <a:rPr lang="hu-HU" sz="2000" dirty="0"/>
            </a:br>
            <a:r>
              <a:rPr lang="hu-HU" sz="2000" dirty="0"/>
              <a:t>		</a:t>
            </a:r>
            <a:r>
              <a:rPr lang="hu-HU" sz="2000" dirty="0" err="1"/>
              <a:t>Hizelkedő</a:t>
            </a:r>
            <a:r>
              <a:rPr lang="hu-HU" sz="2000" dirty="0"/>
              <a:t> s divatra jötteknél.</a:t>
            </a:r>
          </a:p>
          <a:p>
            <a:pPr marL="0" indent="0">
              <a:buFontTx/>
              <a:buNone/>
              <a:defRPr/>
            </a:pPr>
            <a:r>
              <a:rPr lang="hu-HU" sz="2000" dirty="0"/>
              <a:t>		Barátok múltak s én megmaradok,</a:t>
            </a:r>
            <a:br>
              <a:rPr lang="hu-HU" sz="2000" dirty="0"/>
            </a:br>
            <a:r>
              <a:rPr lang="hu-HU" sz="2000" dirty="0"/>
              <a:t>		Régi hibám és mégis csak adok:</a:t>
            </a:r>
            <a:br>
              <a:rPr lang="hu-HU" sz="2000" dirty="0"/>
            </a:br>
            <a:r>
              <a:rPr lang="hu-HU" sz="2000" dirty="0"/>
              <a:t>		Van miből és az üldözés: áldás.</a:t>
            </a:r>
          </a:p>
          <a:p>
            <a:pPr marL="0" indent="0">
              <a:buFontTx/>
              <a:buNone/>
              <a:defRPr/>
            </a:pPr>
            <a:r>
              <a:rPr lang="hu-HU" sz="2000" dirty="0"/>
              <a:t>		Királyi, dús és mindig ugyanaz,</a:t>
            </a:r>
            <a:br>
              <a:rPr lang="hu-HU" sz="2000" dirty="0"/>
            </a:br>
            <a:r>
              <a:rPr lang="hu-HU" sz="2000" dirty="0"/>
              <a:t>		Megmaradtál s megmaradsz, vén kamasz:</a:t>
            </a:r>
            <a:br>
              <a:rPr lang="hu-HU" sz="2000" dirty="0"/>
            </a:br>
            <a:r>
              <a:rPr lang="hu-HU" sz="2000" dirty="0"/>
              <a:t>		Barát sem kell s nem ijeszt ellenség.</a:t>
            </a:r>
          </a:p>
          <a:p>
            <a:pPr marL="0" indent="0">
              <a:buFontTx/>
              <a:buNone/>
              <a:defRPr/>
            </a:pPr>
            <a:r>
              <a:rPr lang="hu-HU" sz="2000" dirty="0"/>
              <a:t>				</a:t>
            </a:r>
            <a:r>
              <a:rPr lang="hu-HU" sz="2000" i="1" dirty="0"/>
              <a:t>(Megmaradok virágos mezőkön)</a:t>
            </a:r>
          </a:p>
          <a:p>
            <a:pPr>
              <a:defRPr/>
            </a:pPr>
            <a:endParaRPr lang="hu-HU" sz="2000" dirty="0"/>
          </a:p>
          <a:p>
            <a:pPr marL="0" indent="0">
              <a:buFontTx/>
              <a:buNone/>
              <a:defRPr/>
            </a:pPr>
            <a:r>
              <a:rPr lang="hu-HU" sz="2000" dirty="0"/>
              <a:t>		Szabad, hű tenger volt a lelkem,</a:t>
            </a:r>
            <a:br>
              <a:rPr lang="hu-HU" sz="2000" dirty="0"/>
            </a:br>
            <a:r>
              <a:rPr lang="hu-HU" sz="2000" dirty="0"/>
              <a:t>		Nem érdemeltem,</a:t>
            </a:r>
            <a:br>
              <a:rPr lang="hu-HU" sz="2000" dirty="0"/>
            </a:br>
            <a:r>
              <a:rPr lang="hu-HU" sz="2000" dirty="0"/>
              <a:t>		Hogy most legyen fáradt, hullámtalan, holt,</a:t>
            </a:r>
            <a:br>
              <a:rPr lang="hu-HU" sz="2000" dirty="0"/>
            </a:br>
            <a:r>
              <a:rPr lang="hu-HU" sz="2000" dirty="0"/>
              <a:t>		Mert igazam volt, igazam volt.</a:t>
            </a:r>
          </a:p>
          <a:p>
            <a:pPr marL="0" indent="0">
              <a:buFontTx/>
              <a:buNone/>
              <a:defRPr/>
            </a:pPr>
            <a:r>
              <a:rPr lang="hu-HU" sz="2000" dirty="0"/>
              <a:t>						</a:t>
            </a:r>
            <a:r>
              <a:rPr lang="hu-HU" sz="2000" i="1" dirty="0"/>
              <a:t>(Az utolsó hajók)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u="sng">
                <a:latin typeface="Bookman Old Style" panose="02050604050505020204" pitchFamily="18" charset="0"/>
              </a:rPr>
              <a:t>Költői témák</a:t>
            </a:r>
            <a:r>
              <a:rPr lang="hu-HU" altLang="hu-HU" sz="3200">
                <a:latin typeface="Bookman Old Style" panose="02050604050505020204" pitchFamily="18" charset="0"/>
              </a:rPr>
              <a:t>:</a:t>
            </a:r>
            <a:endParaRPr lang="hu-HU" altLang="hu-HU" sz="3200" u="sng">
              <a:latin typeface="Bookman Old Style" panose="02050604050505020204" pitchFamily="18" charset="0"/>
            </a:endParaRP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/>
              <a:t>magyarság-versek</a:t>
            </a:r>
          </a:p>
          <a:p>
            <a:r>
              <a:rPr lang="hu-HU" altLang="hu-HU" sz="2800"/>
              <a:t>szerelmi költészet</a:t>
            </a:r>
          </a:p>
          <a:p>
            <a:pPr lvl="1"/>
            <a:r>
              <a:rPr lang="hu-HU" altLang="hu-HU" sz="2400"/>
              <a:t>Léda-versek</a:t>
            </a:r>
          </a:p>
          <a:p>
            <a:pPr lvl="1"/>
            <a:r>
              <a:rPr lang="hu-HU" altLang="hu-HU" sz="2400"/>
              <a:t>Csinszka-versek</a:t>
            </a:r>
          </a:p>
          <a:p>
            <a:r>
              <a:rPr lang="hu-HU" altLang="hu-HU" sz="2800"/>
              <a:t>létharc- és halál-versek</a:t>
            </a:r>
          </a:p>
          <a:p>
            <a:r>
              <a:rPr lang="hu-HU" altLang="hu-HU" sz="2800"/>
              <a:t>istenes versek</a:t>
            </a:r>
          </a:p>
          <a:p>
            <a:r>
              <a:rPr lang="hu-HU" altLang="hu-HU" sz="2800"/>
              <a:t>világháborús versek</a:t>
            </a:r>
          </a:p>
          <a:p>
            <a:endParaRPr lang="hu-HU" altLang="hu-HU" sz="2800"/>
          </a:p>
          <a:p>
            <a:endParaRPr lang="hu-HU" altLang="hu-HU" sz="280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zh-CN" sz="3200" b="1">
                <a:latin typeface="Bookman Old Style" panose="02050604050505020204" pitchFamily="18" charset="0"/>
              </a:rPr>
              <a:t>1) Ars poetica és lírai önszemlélet</a:t>
            </a:r>
            <a:endParaRPr lang="hu-HU" altLang="hu-HU" sz="3200" b="1">
              <a:latin typeface="Bookman Old Style" panose="020506040505050202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zh-CN" sz="2800"/>
              <a:t>önmítosz: költői küldetéstudat</a:t>
            </a:r>
          </a:p>
          <a:p>
            <a:r>
              <a:rPr lang="hu-HU" altLang="zh-CN" sz="2800"/>
              <a:t>közéleti szerep: foglalkoztatja a magyarság európai helyzete</a:t>
            </a:r>
          </a:p>
          <a:p>
            <a:r>
              <a:rPr lang="hu-HU" altLang="zh-CN" sz="2800"/>
              <a:t>publicisztikai ihletű</a:t>
            </a:r>
          </a:p>
          <a:p>
            <a:r>
              <a:rPr lang="hu-HU" altLang="zh-CN" sz="2800"/>
              <a:t>hangja: dacos, ingerült, fájdalmas</a:t>
            </a:r>
            <a:endParaRPr lang="hu-HU" altLang="hu-HU" sz="280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hu-HU" altLang="zh-CN" sz="3200" b="1" i="1">
                <a:latin typeface="Bookman Old Style" panose="02050604050505020204" pitchFamily="18" charset="0"/>
              </a:rPr>
              <a:t>Góg és Magóg fia vagyok én…</a:t>
            </a:r>
            <a:r>
              <a:rPr lang="hu-HU" altLang="zh-CN" sz="3200" i="1">
                <a:latin typeface="Bookman Old Style" panose="02050604050505020204" pitchFamily="18" charset="0"/>
              </a:rPr>
              <a:t> </a:t>
            </a:r>
            <a:r>
              <a:rPr lang="hu-HU" altLang="zh-CN" sz="3200">
                <a:latin typeface="Bookman Old Style" panose="02050604050505020204" pitchFamily="18" charset="0"/>
              </a:rPr>
              <a:t>(1905)</a:t>
            </a:r>
            <a:endParaRPr lang="hu-HU" altLang="hu-HU" sz="3200">
              <a:latin typeface="Bookman Old Style" panose="020506040505050202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zh-CN" sz="2600"/>
              <a:t>Góg és Magóg: Anonymus szerint a magyarok ősei; a Bibliában pogányok</a:t>
            </a:r>
          </a:p>
          <a:p>
            <a:pPr>
              <a:lnSpc>
                <a:spcPct val="80000"/>
              </a:lnSpc>
            </a:pPr>
            <a:r>
              <a:rPr lang="hu-HU" altLang="zh-CN" sz="2600"/>
              <a:t>bezárt, elátkozott nép → küldetéstudat: bezártság feltörése</a:t>
            </a:r>
          </a:p>
          <a:p>
            <a:pPr>
              <a:lnSpc>
                <a:spcPct val="80000"/>
              </a:lnSpc>
            </a:pPr>
            <a:r>
              <a:rPr lang="hu-HU" altLang="zh-CN" sz="2600"/>
              <a:t>ellentétek: hiábavaló, reménytelennek látszó küldetés ↔ mégis cselekedni akar; én ↔ ti</a:t>
            </a:r>
          </a:p>
          <a:p>
            <a:pPr>
              <a:lnSpc>
                <a:spcPct val="80000"/>
              </a:lnSpc>
            </a:pPr>
            <a:r>
              <a:rPr lang="hu-HU" altLang="zh-CN" sz="2600"/>
              <a:t>magyar történelmi szimbólumok, tulajdonnevek: Vazul, Pusztaszer, Verecke, Dévény</a:t>
            </a:r>
          </a:p>
          <a:p>
            <a:pPr>
              <a:lnSpc>
                <a:spcPct val="80000"/>
              </a:lnSpc>
            </a:pPr>
            <a:r>
              <a:rPr lang="hu-HU" altLang="zh-CN" sz="2600"/>
              <a:t>ismétlés: </a:t>
            </a:r>
            <a:r>
              <a:rPr lang="hu-HU" altLang="zh-CN" sz="2600" i="1"/>
              <a:t>mégis</a:t>
            </a:r>
            <a:r>
              <a:rPr lang="hu-HU" altLang="zh-CN" sz="2600"/>
              <a:t> (3x a 4. versszakban), </a:t>
            </a:r>
            <a:r>
              <a:rPr lang="hu-HU" altLang="zh-CN" sz="2600" i="1"/>
              <a:t>új</a:t>
            </a:r>
            <a:r>
              <a:rPr lang="hu-HU" altLang="zh-CN" sz="2600"/>
              <a:t> (6x)</a:t>
            </a:r>
          </a:p>
          <a:p>
            <a:pPr>
              <a:lnSpc>
                <a:spcPct val="80000"/>
              </a:lnSpc>
            </a:pPr>
            <a:r>
              <a:rPr lang="hu-HU" altLang="zh-CN" sz="2600"/>
              <a:t>halmozás: </a:t>
            </a:r>
            <a:r>
              <a:rPr lang="hu-HU" altLang="zh-CN" sz="2600" i="1"/>
              <a:t>sírva, kínban, mit se várva</a:t>
            </a:r>
            <a:endParaRPr lang="hu-HU" altLang="zh-CN" sz="2600"/>
          </a:p>
          <a:p>
            <a:pPr>
              <a:lnSpc>
                <a:spcPct val="80000"/>
              </a:lnSpc>
            </a:pPr>
            <a:r>
              <a:rPr lang="hu-HU" altLang="zh-CN" sz="2600"/>
              <a:t>a nemzeti múlt vállalása + jövőbeli fejlődés reménye (az ősmagyar ének és az új idők dalai)</a:t>
            </a:r>
            <a:endParaRPr lang="hu-HU" altLang="zh-CN" sz="2600" b="1"/>
          </a:p>
          <a:p>
            <a:pPr>
              <a:lnSpc>
                <a:spcPct val="80000"/>
              </a:lnSpc>
            </a:pPr>
            <a:r>
              <a:rPr lang="hu-HU" altLang="zh-CN" sz="2600" b="1"/>
              <a:t>ars poetica</a:t>
            </a:r>
            <a:r>
              <a:rPr lang="hu-HU" altLang="zh-CN" sz="2600"/>
              <a:t>, programvers: </a:t>
            </a:r>
            <a:r>
              <a:rPr lang="hu-HU" altLang="zh-CN" sz="2600" b="1"/>
              <a:t>„mégis-morál”</a:t>
            </a:r>
            <a:r>
              <a:rPr lang="hu-HU" altLang="zh-CN" sz="2600"/>
              <a:t> (küzdésvágy és reménytelenségérzet kettőssége)</a:t>
            </a:r>
            <a:endParaRPr lang="hu-HU" altLang="hu-HU" sz="260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a7.sk/sites/default/files/styles/normal_6_small_2x/public/2020-06/dev1.png?itok=ZkHEAJ8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75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Kik robbantották fel a dévényi millenniumi emlékművet? - Pozsonyi Kif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1601788"/>
            <a:ext cx="33369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ím 4"/>
          <p:cNvSpPr>
            <a:spLocks noGrp="1"/>
          </p:cNvSpPr>
          <p:nvPr>
            <p:ph type="title"/>
          </p:nvPr>
        </p:nvSpPr>
        <p:spPr>
          <a:xfrm>
            <a:off x="228600" y="5084763"/>
            <a:ext cx="5340350" cy="509587"/>
          </a:xfrm>
        </p:spPr>
        <p:txBody>
          <a:bodyPr/>
          <a:lstStyle/>
          <a:p>
            <a:r>
              <a:rPr lang="hu-HU" altLang="hu-HU" sz="2800" i="1">
                <a:latin typeface="Bookman Old Style" panose="02050604050505020204" pitchFamily="18" charset="0"/>
              </a:rPr>
              <a:t>A dévényi millenniumi emlékmű az Árpád-szoborral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4671</Words>
  <Application>Microsoft Office PowerPoint</Application>
  <PresentationFormat>Diavetítés a képernyőre (4:3 oldalarány)</PresentationFormat>
  <Paragraphs>459</Paragraphs>
  <Slides>56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1" baseType="lpstr">
      <vt:lpstr>Arial</vt:lpstr>
      <vt:lpstr>Bookman Old Style</vt:lpstr>
      <vt:lpstr>Times New Roman</vt:lpstr>
      <vt:lpstr>Wingdings</vt:lpstr>
      <vt:lpstr>Alapértelmezett terv</vt:lpstr>
      <vt:lpstr>PowerPoint-bemutató</vt:lpstr>
      <vt:lpstr>Élete</vt:lpstr>
      <vt:lpstr>PowerPoint-bemutató</vt:lpstr>
      <vt:lpstr>Költészete</vt:lpstr>
      <vt:lpstr>PowerPoint-bemutató</vt:lpstr>
      <vt:lpstr>Költői témák:</vt:lpstr>
      <vt:lpstr>1) Ars poetica és lírai önszemlélet</vt:lpstr>
      <vt:lpstr>Góg és Magóg fia vagyok én… (1905)</vt:lpstr>
      <vt:lpstr>A dévényi millenniumi emlékmű az Árpád-szoborral</vt:lpstr>
      <vt:lpstr>A magyar Messiások (1907)</vt:lpstr>
      <vt:lpstr>Az Úr Illésként elviszi mind… (1908)</vt:lpstr>
      <vt:lpstr>Sem utódja, sem boldog őse… (1909)</vt:lpstr>
      <vt:lpstr>Hunn, új legenda (1913)</vt:lpstr>
      <vt:lpstr>2) Magyarság-versek</vt:lpstr>
      <vt:lpstr>A magyar Ugaron (1905)</vt:lpstr>
      <vt:lpstr>PowerPoint-bemutató</vt:lpstr>
      <vt:lpstr>Párizs-versek</vt:lpstr>
      <vt:lpstr>A Gare de l’Esten (1905)</vt:lpstr>
      <vt:lpstr>PowerPoint-bemutató</vt:lpstr>
      <vt:lpstr>A Szajna partján (1905)</vt:lpstr>
      <vt:lpstr>Páris, az én Bakonyom (1906)</vt:lpstr>
      <vt:lpstr>Összehasonlító elemzés</vt:lpstr>
      <vt:lpstr>Nekünk Mohács kell (1908)</vt:lpstr>
      <vt:lpstr>A föl-földobott kő (1909)</vt:lpstr>
      <vt:lpstr>Kuruc versek</vt:lpstr>
      <vt:lpstr>Bujdosó kuruc rigmusa (1909)</vt:lpstr>
      <vt:lpstr>3) Szerelmi költészet. Léda-versek</vt:lpstr>
      <vt:lpstr>PowerPoint-bemutató</vt:lpstr>
      <vt:lpstr>PowerPoint-bemutató</vt:lpstr>
      <vt:lpstr>Csinszka-versek</vt:lpstr>
      <vt:lpstr>Őrizem a szemed (1916)</vt:lpstr>
      <vt:lpstr>Nézz, Drágám, kincseimre (1917)</vt:lpstr>
      <vt:lpstr>Nézz, Drágám, kincseimre (1917)</vt:lpstr>
      <vt:lpstr>PowerPoint-bemutató</vt:lpstr>
      <vt:lpstr>4) Létharc-versek</vt:lpstr>
      <vt:lpstr>Harc a Nagyúrral (1905)</vt:lpstr>
      <vt:lpstr>Az ős Kaján (1907)</vt:lpstr>
      <vt:lpstr>PowerPoint-bemutató</vt:lpstr>
      <vt:lpstr>Kocsi-út az éjszakában (1909)</vt:lpstr>
      <vt:lpstr>5) Halál-versek</vt:lpstr>
      <vt:lpstr>Párisban járt az Ősz (1906)</vt:lpstr>
      <vt:lpstr>Párisban járt az Ősz (1906)</vt:lpstr>
      <vt:lpstr>A Halál rokona (1907)</vt:lpstr>
      <vt:lpstr>A Halál rokona (1907)</vt:lpstr>
      <vt:lpstr>6) Istenes versek</vt:lpstr>
      <vt:lpstr>A Sion-hegy alatt (1908)</vt:lpstr>
      <vt:lpstr>A Sion-hegy alatt (1908)</vt:lpstr>
      <vt:lpstr>PowerPoint-bemutató</vt:lpstr>
      <vt:lpstr>7) Költészete a világháború idején</vt:lpstr>
      <vt:lpstr>Az eltévedt lovas (1914. nov.)</vt:lpstr>
      <vt:lpstr>Ember az embertelenségben (1916)</vt:lpstr>
      <vt:lpstr>Emlékezés egy nyár-éjszakára (1917)</vt:lpstr>
      <vt:lpstr>PowerPoint-bemutató</vt:lpstr>
      <vt:lpstr>Üdvözlet a Győzőnek (1918. nov.)</vt:lpstr>
      <vt:lpstr>Kései költészetének jellemzői</vt:lpstr>
      <vt:lpstr>PowerPoint-bemutató</vt:lpstr>
    </vt:vector>
  </TitlesOfParts>
  <Company>Bástya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nyelvi stíluseszközök</dc:title>
  <dc:creator>Barteky</dc:creator>
  <cp:lastModifiedBy>Dani</cp:lastModifiedBy>
  <cp:revision>160</cp:revision>
  <dcterms:created xsi:type="dcterms:W3CDTF">2013-10-09T19:13:33Z</dcterms:created>
  <dcterms:modified xsi:type="dcterms:W3CDTF">2024-10-07T20:06:08Z</dcterms:modified>
</cp:coreProperties>
</file>