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65" r:id="rId5"/>
    <p:sldId id="259" r:id="rId6"/>
    <p:sldId id="260" r:id="rId7"/>
    <p:sldId id="261" r:id="rId8"/>
    <p:sldId id="262" r:id="rId9"/>
    <p:sldId id="263" r:id="rId10"/>
    <p:sldId id="266" r:id="rId11"/>
    <p:sldId id="268" r:id="rId12"/>
    <p:sldId id="25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32CD-8E3A-0845-A2B3-1D2ADB46235E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B88E-F4C9-E645-9F78-B133D8C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5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32CD-8E3A-0845-A2B3-1D2ADB46235E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B88E-F4C9-E645-9F78-B133D8C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1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32CD-8E3A-0845-A2B3-1D2ADB46235E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B88E-F4C9-E645-9F78-B133D8C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7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32CD-8E3A-0845-A2B3-1D2ADB46235E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B88E-F4C9-E645-9F78-B133D8C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8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32CD-8E3A-0845-A2B3-1D2ADB46235E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B88E-F4C9-E645-9F78-B133D8C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2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32CD-8E3A-0845-A2B3-1D2ADB46235E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B88E-F4C9-E645-9F78-B133D8C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4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32CD-8E3A-0845-A2B3-1D2ADB46235E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B88E-F4C9-E645-9F78-B133D8C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0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32CD-8E3A-0845-A2B3-1D2ADB46235E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B88E-F4C9-E645-9F78-B133D8C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32CD-8E3A-0845-A2B3-1D2ADB46235E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B88E-F4C9-E645-9F78-B133D8C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32CD-8E3A-0845-A2B3-1D2ADB46235E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B88E-F4C9-E645-9F78-B133D8C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3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32CD-8E3A-0845-A2B3-1D2ADB46235E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B88E-F4C9-E645-9F78-B133D8C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9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332CD-8E3A-0845-A2B3-1D2ADB46235E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1B88E-F4C9-E645-9F78-B133D8C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4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anuspannonius.hu/html/jp_abrazolasok.htm" TargetMode="Externa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it.ly/3c1u35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it.ly/31Ii0sd" TargetMode="External"/><Relationship Id="rId3" Type="http://schemas.openxmlformats.org/officeDocument/2006/relationships/hyperlink" Target="https://bit.ly/309Ut2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it.ly/3qloZl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</a:rPr>
              <a:t>Janus Pannonius és más művészek „arcképei”</a:t>
            </a:r>
            <a:endParaRPr lang="hu-H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10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0332" y="678650"/>
            <a:ext cx="76874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 amygdalo in Pannonia nata</a:t>
            </a:r>
            <a:endParaRPr lang="en-US" sz="2800" b="1" dirty="0"/>
          </a:p>
          <a:p>
            <a:endParaRPr lang="en-US" sz="2800" dirty="0" smtClean="0"/>
          </a:p>
          <a:p>
            <a:r>
              <a:rPr lang="en-US" sz="2800" dirty="0" smtClean="0"/>
              <a:t>Quod nec in Hesperidum vidit </a:t>
            </a:r>
            <a:r>
              <a:rPr lang="en-US" sz="2800" dirty="0" smtClean="0">
                <a:solidFill>
                  <a:srgbClr val="4F81BD"/>
                </a:solidFill>
              </a:rPr>
              <a:t>Tirynthius</a:t>
            </a:r>
            <a:r>
              <a:rPr lang="en-US" sz="2800" dirty="0" smtClean="0"/>
              <a:t> hortis,</a:t>
            </a:r>
          </a:p>
          <a:p>
            <a:r>
              <a:rPr lang="en-US" sz="2800" dirty="0" smtClean="0"/>
              <a:t>	Nec </a:t>
            </a:r>
            <a:r>
              <a:rPr lang="en-US" sz="2800" dirty="0" smtClean="0">
                <a:solidFill>
                  <a:srgbClr val="4F81BD"/>
                </a:solidFill>
              </a:rPr>
              <a:t>Phaeaca</a:t>
            </a:r>
            <a:r>
              <a:rPr lang="en-US" sz="2800" dirty="0" smtClean="0"/>
              <a:t>, Ithacae dux, apud Alcinoum,</a:t>
            </a:r>
          </a:p>
          <a:p>
            <a:r>
              <a:rPr lang="en-US" sz="2800" dirty="0" smtClean="0"/>
              <a:t>Quod fortunatis esset mirabile in arvis,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Nedum in Pannoniae frigidiore solo;</a:t>
            </a:r>
          </a:p>
          <a:p>
            <a:r>
              <a:rPr lang="en-US" sz="2800" dirty="0" smtClean="0"/>
              <a:t>Audax per gelidos en! floret amygdala menses,</a:t>
            </a:r>
          </a:p>
          <a:p>
            <a:r>
              <a:rPr lang="en-US" sz="2800" dirty="0" smtClean="0"/>
              <a:t>	Tristior et veris germina fundit hyems.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Progne</a:t>
            </a:r>
            <a:r>
              <a:rPr lang="en-US" sz="2800" dirty="0" smtClean="0"/>
              <a:t>, Phylli tibi, fuit expectanda; vel omnes</a:t>
            </a:r>
          </a:p>
          <a:p>
            <a:r>
              <a:rPr lang="en-US" sz="2800" dirty="0" smtClean="0"/>
              <a:t>	Odisti iam post Demophoonta moras?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489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226" y="649565"/>
            <a:ext cx="7929808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Pannónia dicsérete</a:t>
            </a:r>
          </a:p>
          <a:p>
            <a:endParaRPr lang="hu-HU" sz="2800" dirty="0" smtClean="0"/>
          </a:p>
          <a:p>
            <a:r>
              <a:rPr lang="hu-HU" sz="2800" dirty="0" smtClean="0"/>
              <a:t>Eddig Itália földjén termettek csak a könyvek,</a:t>
            </a:r>
          </a:p>
          <a:p>
            <a:r>
              <a:rPr lang="hu-HU" sz="2800" dirty="0" smtClean="0"/>
              <a:t>	S most Pannónia is ontja a szép dalokat.</a:t>
            </a:r>
          </a:p>
          <a:p>
            <a:r>
              <a:rPr lang="hu-HU" sz="2800" dirty="0" smtClean="0"/>
              <a:t>Sokra becsülnek már, a hazám is büszke lehet rám,</a:t>
            </a:r>
          </a:p>
          <a:p>
            <a:r>
              <a:rPr lang="hu-HU" sz="2800" dirty="0" smtClean="0"/>
              <a:t>	Szellemem egyre dicsőbb, s általa híres e föld!</a:t>
            </a:r>
          </a:p>
          <a:p>
            <a:endParaRPr lang="hu-HU" sz="2800" dirty="0" smtClean="0"/>
          </a:p>
          <a:p>
            <a:r>
              <a:rPr lang="hu-HU" sz="2800" i="1" dirty="0" smtClean="0"/>
              <a:t>(Berczeli Anzelm Károly)</a:t>
            </a:r>
            <a:endParaRPr lang="hu-HU" sz="2800" i="1" dirty="0"/>
          </a:p>
        </p:txBody>
      </p:sp>
    </p:spTree>
    <p:extLst>
      <p:ext uri="{BB962C8B-B14F-4D97-AF65-F5344CB8AC3E}">
        <p14:creationId xmlns:p14="http://schemas.microsoft.com/office/powerpoint/2010/main" val="2906547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F81BD"/>
                </a:solidFill>
              </a:rPr>
              <a:t>Janus Pannonius ábrázolásai</a:t>
            </a:r>
            <a:endParaRPr lang="hu-HU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http://www.januspannonius.hu/html/jp_abrazolasok.htm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21-11-10 at 1.24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48" y="2792777"/>
            <a:ext cx="7396631" cy="333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18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F81BD"/>
                </a:solidFill>
              </a:rPr>
              <a:t>„Zárókő”</a:t>
            </a:r>
            <a:endParaRPr lang="hu-HU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hu-HU" dirty="0" smtClean="0"/>
              <a:t>„A </a:t>
            </a:r>
            <a:r>
              <a:rPr lang="hu-HU" dirty="0"/>
              <a:t>hinduk azt mondják, hogy a nyomorék koldus, ha élettörvényét teljesíti, több mint bármely bölcs, hatalmas és gazdag király, aki azt nem teljesíti. A személy, megdicsőült individualitásában a sok közül egy. Kiszámíthatatlan útjaiban és az örök időben és a pillanatban, saját helyén, itt, a térben és a világban, most, a népben és a vallásban és a nyelvben, és a hűség a földhöz és végzetéhez.</a:t>
            </a:r>
            <a:endParaRPr lang="en-US" dirty="0"/>
          </a:p>
          <a:p>
            <a:pPr marL="0" indent="0" algn="just">
              <a:buNone/>
            </a:pPr>
            <a:r>
              <a:rPr lang="hu-HU" dirty="0" smtClean="0"/>
              <a:t>	Íme </a:t>
            </a:r>
            <a:r>
              <a:rPr lang="hu-HU" dirty="0"/>
              <a:t>a </a:t>
            </a:r>
            <a:r>
              <a:rPr lang="hu-HU" strike="sngStrike" dirty="0" smtClean="0"/>
              <a:t>cédrus </a:t>
            </a:r>
            <a:r>
              <a:rPr lang="hu-HU" i="1" dirty="0" smtClean="0">
                <a:solidFill>
                  <a:schemeClr val="accent1"/>
                </a:solidFill>
              </a:rPr>
              <a:t>mandulafa</a:t>
            </a:r>
            <a:r>
              <a:rPr lang="hu-HU" dirty="0" smtClean="0"/>
              <a:t>. </a:t>
            </a:r>
            <a:r>
              <a:rPr lang="hu-HU" dirty="0"/>
              <a:t>Fa áll itt, a sok közül egy. Nincs belőle kettő. Elszigetelt egyetlenségében abszolutizálta magát. Senkihez és semmihez nem hasonlít. Saját ideje van, saját helye, itt áll, beágyazva a világba, népébe és vallásába, hűségben földjéhez és végzetéhez, szakrális egyszeriségében</a:t>
            </a:r>
            <a:r>
              <a:rPr lang="hu-HU" dirty="0" smtClean="0"/>
              <a:t>.”</a:t>
            </a:r>
          </a:p>
          <a:p>
            <a:pPr marL="0" indent="0">
              <a:buNone/>
            </a:pPr>
            <a:endParaRPr lang="hu-HU" dirty="0">
              <a:effectLst/>
            </a:endParaRPr>
          </a:p>
          <a:p>
            <a:pPr marL="0" indent="0">
              <a:buNone/>
            </a:pPr>
            <a:r>
              <a:rPr lang="hu-HU" i="1" dirty="0" smtClean="0">
                <a:effectLst/>
              </a:rPr>
              <a:t> (Hamvas Béla</a:t>
            </a:r>
            <a:r>
              <a:rPr lang="hu-HU" i="1" dirty="0" smtClean="0"/>
              <a:t> Csontváry nagy cédrusa. In: </a:t>
            </a:r>
            <a:r>
              <a:rPr lang="hu-HU" i="1" dirty="0" smtClean="0">
                <a:effectLst/>
              </a:rPr>
              <a:t>Patmosz I.)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212033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F81BD"/>
                </a:solidFill>
              </a:rPr>
              <a:t>Kiinduló szöveg</a:t>
            </a:r>
            <a:endParaRPr lang="hu-HU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hu-HU" i="1" dirty="0" smtClean="0"/>
              <a:t>There's </a:t>
            </a:r>
            <a:r>
              <a:rPr lang="hu-HU" i="1" dirty="0"/>
              <a:t>a tree of many one</a:t>
            </a:r>
            <a:r>
              <a:rPr lang="hu-HU" dirty="0"/>
              <a:t>, mondja </a:t>
            </a:r>
            <a:r>
              <a:rPr lang="hu-HU" dirty="0" smtClean="0"/>
              <a:t>WORDSWORTH*: </a:t>
            </a:r>
            <a:r>
              <a:rPr lang="hu-HU" dirty="0"/>
              <a:t>fa áll itt, a sok közül egy. Olyan, mint a többi, de megismételhetetlenül és individualitásának dicsőségében egyetlen. Ami a régieknek a legfontosabb volt, az abszolút szellem, amely mindig és mindenütt volt és lesz és azonos, ami ma a legfontosabb, a személyiség, aki soha nem volt, és nem is lesz több, csak ez az egyetlen van, csak most itt, sehol másutt és ebben a pillanatban és mindentől különbözik. Csontváry meg akarta festeni ezt a meg nem ismételhető és minden mástól különböző individualitást teljes dicsőségében, és nem önarcképet festett, hanem magányos cédrust a Libanon csúcsán. Mint ahogy Van Gogh sem önarcképet festett, hanem szalmaszéket. Az arckép csak konfesszió lett volna, csak regény. Ez itt vízió. Látomás, amely a személyiség egyetlenségének apoteózisa az emberfölöttiben</a:t>
            </a:r>
            <a:r>
              <a:rPr lang="hu-HU" dirty="0" smtClean="0"/>
              <a:t>.</a:t>
            </a:r>
          </a:p>
          <a:p>
            <a:pPr marL="0" indent="0" algn="just">
              <a:buNone/>
            </a:pPr>
            <a:endParaRPr lang="hu-HU" dirty="0"/>
          </a:p>
          <a:p>
            <a:pPr marL="0" indent="0" algn="just">
              <a:buNone/>
            </a:pPr>
            <a:r>
              <a:rPr lang="hu-HU" sz="2200" dirty="0" smtClean="0"/>
              <a:t>*William Wordsworth: Óda – A halhatatlanság sejtelme a kora gyermekkor emlékeiből</a:t>
            </a:r>
          </a:p>
          <a:p>
            <a:pPr marL="0" indent="0" algn="just">
              <a:buNone/>
            </a:pPr>
            <a:r>
              <a:rPr lang="en-US" sz="2200" dirty="0" smtClean="0"/>
              <a:t>https://</a:t>
            </a:r>
            <a:r>
              <a:rPr lang="en-US" sz="2200" dirty="0" err="1" smtClean="0"/>
              <a:t>bit.ly</a:t>
            </a:r>
            <a:r>
              <a:rPr lang="en-US" sz="2200" dirty="0" smtClean="0"/>
              <a:t>/3D3oC2h  </a:t>
            </a:r>
          </a:p>
          <a:p>
            <a:pPr marL="0" indent="0" algn="just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hu-HU" sz="1800" i="1" dirty="0" smtClean="0">
                <a:effectLst/>
              </a:rPr>
              <a:t> (Hamvas Béla</a:t>
            </a:r>
            <a:r>
              <a:rPr lang="hu-HU" sz="1800" i="1" dirty="0" smtClean="0"/>
              <a:t> Csontváry nagy cédrusa. In: </a:t>
            </a:r>
            <a:r>
              <a:rPr lang="hu-HU" sz="1800" i="1" dirty="0" smtClean="0">
                <a:effectLst/>
              </a:rPr>
              <a:t>Patmosz I.)</a:t>
            </a:r>
            <a:endParaRPr lang="hu-HU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317991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41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91" y="1932943"/>
            <a:ext cx="2692762" cy="3503956"/>
          </a:xfrm>
          <a:prstGeom prst="rect">
            <a:avLst/>
          </a:prstGeom>
        </p:spPr>
      </p:pic>
      <p:pic>
        <p:nvPicPr>
          <p:cNvPr id="5" name="Picture 4" descr="1185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03" y="1932943"/>
            <a:ext cx="4511334" cy="350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0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https://bit.ly/3c1u35X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/>
              <a:t>„A művészetemben használt különböző stílusokat nem szabad fejlődésnek tekinteni, vagy lépéseknek egy ismeretlen festészeteszmény felé… A különböző témák elkerülhetetlenül eltérő módszereket igényelnek. kifejezésének. Ez nem jelent sem evolúciót, sem haladást; az a kérdés, hogy követjük a kifejezni kívánt gondolatot, és azt, ahogyan ki akarjuk fejezni.”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72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Prosperhez / Egy dunántúli mandulafáról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hu-HU" dirty="0" smtClean="0">
                <a:hlinkClick r:id="rId2"/>
              </a:rPr>
              <a:t>https://bit.ly/31Ii0sd</a:t>
            </a: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(zene)</a:t>
            </a:r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>
                <a:hlinkClick r:id="rId3"/>
              </a:rPr>
              <a:t>https://bit.ly/309Ut2u</a:t>
            </a: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(szöveg)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306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1037" y="1027670"/>
            <a:ext cx="351897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Ad Prosperum</a:t>
            </a:r>
          </a:p>
          <a:p>
            <a:endParaRPr lang="en-US" sz="1400" dirty="0"/>
          </a:p>
          <a:p>
            <a:r>
              <a:rPr lang="en-US" sz="1400" dirty="0" smtClean="0"/>
              <a:t> Quod rudis, ingenio talem me, terra creavit,</a:t>
            </a:r>
          </a:p>
          <a:p>
            <a:endParaRPr lang="en-US" sz="1400" dirty="0" smtClean="0"/>
          </a:p>
          <a:p>
            <a:r>
              <a:rPr lang="en-US" sz="1400" dirty="0" smtClean="0"/>
              <a:t>   Miraris Tusci, Prosper alumne, poli.</a:t>
            </a:r>
          </a:p>
          <a:p>
            <a:endParaRPr lang="en-US" sz="1400" dirty="0" smtClean="0"/>
          </a:p>
          <a:p>
            <a:r>
              <a:rPr lang="en-US" sz="1400" dirty="0" smtClean="0"/>
              <a:t>Possunt et stulti sub utrolibet aëre nasci,</a:t>
            </a:r>
          </a:p>
          <a:p>
            <a:endParaRPr lang="en-US" sz="1400" dirty="0" smtClean="0"/>
          </a:p>
          <a:p>
            <a:r>
              <a:rPr lang="en-US" sz="1400" dirty="0" smtClean="0"/>
              <a:t>   Possunt et quorum fervida corda micant.</a:t>
            </a:r>
          </a:p>
          <a:p>
            <a:endParaRPr lang="en-US" sz="1400" dirty="0" smtClean="0"/>
          </a:p>
          <a:p>
            <a:r>
              <a:rPr lang="en-US" sz="1400" dirty="0" smtClean="0"/>
              <a:t>Democriti pectus pecorosa Abdera tulerunt,</a:t>
            </a:r>
          </a:p>
          <a:p>
            <a:endParaRPr lang="en-US" sz="1400" dirty="0" smtClean="0"/>
          </a:p>
          <a:p>
            <a:r>
              <a:rPr lang="en-US" sz="1400" dirty="0" smtClean="0"/>
              <a:t>   Crassa dedit tenuem Mantua Vergilium.</a:t>
            </a:r>
          </a:p>
          <a:p>
            <a:endParaRPr lang="en-US" sz="1400" dirty="0" smtClean="0"/>
          </a:p>
          <a:p>
            <a:r>
              <a:rPr lang="en-US" sz="1400" dirty="0" smtClean="0"/>
              <a:t>Tu tamen exemplis, dubitas si credere priscis,</a:t>
            </a:r>
          </a:p>
          <a:p>
            <a:endParaRPr lang="en-US" sz="1400" dirty="0" smtClean="0"/>
          </a:p>
          <a:p>
            <a:r>
              <a:rPr lang="en-US" sz="1400" dirty="0" smtClean="0"/>
              <a:t>   Nos ambo, quales simus, et unde, vide.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2976" y="1167655"/>
            <a:ext cx="3787703" cy="360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/>
              <a:t>Prosperhez</a:t>
            </a:r>
            <a:r>
              <a:rPr lang="hu-HU" sz="1200" dirty="0" smtClean="0"/>
              <a:t> </a:t>
            </a:r>
          </a:p>
          <a:p>
            <a:endParaRPr lang="hu-HU" sz="1200" dirty="0" smtClean="0"/>
          </a:p>
          <a:p>
            <a:r>
              <a:rPr lang="hu-HU" sz="1200" dirty="0" smtClean="0"/>
              <a:t>Tátod a szád, Prosper, Toszkána szülötte, hogy engem</a:t>
            </a:r>
          </a:p>
          <a:p>
            <a:endParaRPr lang="hu-HU" sz="1200" dirty="0" smtClean="0"/>
          </a:p>
          <a:p>
            <a:r>
              <a:rPr lang="hu-HU" sz="1200" dirty="0" smtClean="0"/>
              <a:t>   Barbár föld szült, és ostoba mégse vagyok.</a:t>
            </a:r>
          </a:p>
          <a:p>
            <a:endParaRPr lang="hu-HU" sz="1200" dirty="0" smtClean="0"/>
          </a:p>
          <a:p>
            <a:r>
              <a:rPr lang="hu-HU" sz="1200" dirty="0" smtClean="0"/>
              <a:t>Bár buta is származhat e földön akármi vidékről,</a:t>
            </a:r>
          </a:p>
          <a:p>
            <a:endParaRPr lang="hu-HU" sz="1200" dirty="0" smtClean="0"/>
          </a:p>
          <a:p>
            <a:r>
              <a:rPr lang="hu-HU" sz="1200" dirty="0" smtClean="0"/>
              <a:t>   És olyan is, kiben ég, s lángol a nagyszerü szív.</a:t>
            </a:r>
          </a:p>
          <a:p>
            <a:endParaRPr lang="hu-HU" sz="1200" dirty="0" smtClean="0"/>
          </a:p>
          <a:p>
            <a:r>
              <a:rPr lang="hu-HU" sz="1200" dirty="0" smtClean="0"/>
              <a:t>Démokritoszt Abdéra ökörlegelői nevelték,</a:t>
            </a:r>
          </a:p>
          <a:p>
            <a:endParaRPr lang="hu-HU" sz="1200" dirty="0" smtClean="0"/>
          </a:p>
          <a:p>
            <a:r>
              <a:rPr lang="hu-HU" sz="1200" dirty="0" smtClean="0"/>
              <a:t>   S Mantua zsírján nőtt halkszavu Vergilius.</a:t>
            </a:r>
          </a:p>
          <a:p>
            <a:endParaRPr lang="hu-HU" sz="1200" dirty="0" smtClean="0"/>
          </a:p>
          <a:p>
            <a:r>
              <a:rPr lang="hu-HU" sz="1200" dirty="0" smtClean="0"/>
              <a:t>Vagy ha az egykori példák nem győznek meg eléggé:</a:t>
            </a:r>
          </a:p>
          <a:p>
            <a:endParaRPr lang="hu-HU" sz="1200" dirty="0" smtClean="0"/>
          </a:p>
          <a:p>
            <a:r>
              <a:rPr lang="hu-HU" sz="1200" dirty="0" smtClean="0"/>
              <a:t>   Nézd, hol szült meg anyánk, - nézd, ki vagy, és ki vagyok.</a:t>
            </a:r>
          </a:p>
          <a:p>
            <a:endParaRPr lang="hu-HU" sz="1200" dirty="0" smtClean="0"/>
          </a:p>
          <a:p>
            <a:r>
              <a:rPr lang="hu-HU" sz="1200" i="1" dirty="0" smtClean="0"/>
              <a:t>(Tellér Gyula)</a:t>
            </a:r>
          </a:p>
        </p:txBody>
      </p:sp>
    </p:spTree>
    <p:extLst>
      <p:ext uri="{BB962C8B-B14F-4D97-AF65-F5344CB8AC3E}">
        <p14:creationId xmlns:p14="http://schemas.microsoft.com/office/powerpoint/2010/main" val="52719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2165" y="969499"/>
            <a:ext cx="71542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Egy dunántúli mandulafáról</a:t>
            </a:r>
          </a:p>
          <a:p>
            <a:endParaRPr lang="hu-HU" sz="2400" dirty="0" smtClean="0"/>
          </a:p>
          <a:p>
            <a:r>
              <a:rPr lang="hu-HU" sz="2400" dirty="0" smtClean="0"/>
              <a:t>Herkules ilyet a Hesperidák kertjébe’ se látott,</a:t>
            </a:r>
          </a:p>
          <a:p>
            <a:r>
              <a:rPr lang="hu-HU" sz="2400" dirty="0" smtClean="0"/>
              <a:t>	Hősi Ulyxes sem Alcinous szigetén.</a:t>
            </a:r>
          </a:p>
          <a:p>
            <a:r>
              <a:rPr lang="hu-HU" sz="2400" dirty="0" smtClean="0"/>
              <a:t>Még boldog szigetek bő rétjein is csoda lenne,</a:t>
            </a:r>
          </a:p>
          <a:p>
            <a:r>
              <a:rPr lang="hu-HU" sz="2400" dirty="0" smtClean="0"/>
              <a:t>	Nemhogy a pannon-föld északi hűs rögein.</a:t>
            </a:r>
          </a:p>
          <a:p>
            <a:r>
              <a:rPr lang="hu-HU" sz="2400" dirty="0" smtClean="0"/>
              <a:t>S íme, virágzik a mandulafácska merészen a télben,</a:t>
            </a:r>
          </a:p>
          <a:p>
            <a:r>
              <a:rPr lang="hu-HU" sz="2400" dirty="0" smtClean="0"/>
              <a:t>	Ám csodaszép rügyeit zuzmara fogja be majd!</a:t>
            </a:r>
          </a:p>
          <a:p>
            <a:r>
              <a:rPr lang="hu-HU" sz="2400" dirty="0" smtClean="0"/>
              <a:t>Mandulafám, kicsi Phyllis, nincs még fecske e tájon,</a:t>
            </a:r>
          </a:p>
          <a:p>
            <a:r>
              <a:rPr lang="hu-HU" sz="2400" dirty="0" smtClean="0"/>
              <a:t>	Vagy hát oly nehezen vártad az ifju Tavaszt?</a:t>
            </a:r>
          </a:p>
          <a:p>
            <a:endParaRPr lang="hu-HU" sz="2400" dirty="0"/>
          </a:p>
          <a:p>
            <a:r>
              <a:rPr lang="hu-HU" sz="2400" i="1" dirty="0" smtClean="0"/>
              <a:t>(Weöres Sándor)</a:t>
            </a:r>
            <a:endParaRPr lang="hu-HU" sz="2400" i="1" dirty="0"/>
          </a:p>
        </p:txBody>
      </p:sp>
    </p:spTree>
    <p:extLst>
      <p:ext uri="{BB962C8B-B14F-4D97-AF65-F5344CB8AC3E}">
        <p14:creationId xmlns:p14="http://schemas.microsoft.com/office/powerpoint/2010/main" val="1097495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F81BD"/>
                </a:solidFill>
              </a:rPr>
              <a:t>„szép”</a:t>
            </a:r>
            <a:endParaRPr lang="hu-HU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b="1" dirty="0" smtClean="0"/>
              <a:t>Herkules/Héraklész</a:t>
            </a:r>
            <a:r>
              <a:rPr lang="hu-HU" dirty="0" smtClean="0"/>
              <a:t>: Zeusz és Alkméné fia; mesebeli hőstetteket vitt végbe (például almát kellett hoznia a Heszperidák kertjéből Héra aranyalmát termő fájáról), halála után istenné vált</a:t>
            </a:r>
          </a:p>
          <a:p>
            <a:r>
              <a:rPr lang="hu-HU" b="1" dirty="0" smtClean="0"/>
              <a:t>Heszperidák/Heszperiszek</a:t>
            </a:r>
            <a:r>
              <a:rPr lang="hu-HU" dirty="0" smtClean="0"/>
              <a:t>: </a:t>
            </a:r>
            <a:r>
              <a:rPr lang="hu-HU" dirty="0" smtClean="0"/>
              <a:t>négy nimfa, </a:t>
            </a:r>
            <a:r>
              <a:rPr lang="hu-HU" dirty="0" smtClean="0"/>
              <a:t>Atlasz lányai, az istenek kertjét őrzik a Föld „nyugati szélén”</a:t>
            </a:r>
          </a:p>
          <a:p>
            <a:r>
              <a:rPr lang="hu-HU" b="1" dirty="0" smtClean="0"/>
              <a:t>Ulyxes/Odüsszeusz</a:t>
            </a:r>
          </a:p>
          <a:p>
            <a:r>
              <a:rPr lang="hu-HU" b="1" dirty="0" smtClean="0"/>
              <a:t>Alcinous/Alkinoosz</a:t>
            </a:r>
            <a:r>
              <a:rPr lang="hu-HU" dirty="0" smtClean="0"/>
              <a:t>: phaiák király </a:t>
            </a:r>
          </a:p>
          <a:p>
            <a:r>
              <a:rPr lang="hu-HU" b="1" dirty="0" smtClean="0"/>
              <a:t>Phyllis</a:t>
            </a:r>
            <a:r>
              <a:rPr lang="hu-HU" dirty="0" smtClean="0"/>
              <a:t> (görögösen: füllisz): trák királylány, eljegyezte Démophoon athéni király, de mielőtt egybekelhettek volna, vőlegényének útra kellett kelnie. Mivel sokáig nem tért vissza, Phyllis búskomorságba esett, s egy erdőben felakasztotta magát/elsorvadt bánatában/mérget vett be. Az istenek fává változtatták.</a:t>
            </a:r>
          </a:p>
        </p:txBody>
      </p:sp>
    </p:spTree>
    <p:extLst>
      <p:ext uri="{BB962C8B-B14F-4D97-AF65-F5344CB8AC3E}">
        <p14:creationId xmlns:p14="http://schemas.microsoft.com/office/powerpoint/2010/main" val="197541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4F81BD"/>
                </a:solidFill>
              </a:rPr>
              <a:t>Tér- és idődiszkrepancia</a:t>
            </a:r>
            <a:br>
              <a:rPr lang="hu-HU" dirty="0" smtClean="0">
                <a:solidFill>
                  <a:srgbClr val="4F81BD"/>
                </a:solidFill>
              </a:rPr>
            </a:br>
            <a:r>
              <a:rPr lang="hu-HU" dirty="0" smtClean="0">
                <a:solidFill>
                  <a:srgbClr val="4F81BD"/>
                </a:solidFill>
              </a:rPr>
              <a:t>(lényeges különbség, eltérés)</a:t>
            </a:r>
            <a:endParaRPr lang="hu-HU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2200" dirty="0" smtClean="0"/>
              <a:t>Íme a merész keresztül a fagyos (hónapokon) mandulákat virágzik,</a:t>
            </a:r>
          </a:p>
          <a:p>
            <a:pPr marL="0" indent="0">
              <a:buNone/>
            </a:pPr>
            <a:r>
              <a:rPr lang="hu-HU" sz="2200" dirty="0" smtClean="0"/>
              <a:t>	Szomorúbb is, hogy a zord idő (tél) elűzi a kikelet csíráit.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Latin eredeti: </a:t>
            </a:r>
            <a:r>
              <a:rPr lang="en-US" dirty="0" smtClean="0">
                <a:hlinkClick r:id="rId2"/>
              </a:rPr>
              <a:t>https://bit.ly/3qloZlf</a:t>
            </a:r>
            <a:r>
              <a:rPr lang="en-US" dirty="0" smtClean="0"/>
              <a:t> 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A pusztulást nem vonatkoztatja a fára (tehát magára).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A zord környezet ellenére is virágokat tud hozni a fa: tehát a költő is képes alkotni.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Fa = költő: igen, igen. Tud alkotni = nem, igen.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4703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714</Words>
  <Application>Microsoft Macintosh PowerPoint</Application>
  <PresentationFormat>On-screen Show (4:3)</PresentationFormat>
  <Paragraphs>108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Janus Pannonius és más művészek „arcképei”</vt:lpstr>
      <vt:lpstr>Kiinduló szöveg</vt:lpstr>
      <vt:lpstr>PowerPoint Presentation</vt:lpstr>
      <vt:lpstr>https://bit.ly/3c1u35X </vt:lpstr>
      <vt:lpstr>Prosperhez / Egy dunántúli mandulafáról</vt:lpstr>
      <vt:lpstr>PowerPoint Presentation</vt:lpstr>
      <vt:lpstr>PowerPoint Presentation</vt:lpstr>
      <vt:lpstr>„szép”</vt:lpstr>
      <vt:lpstr>Tér- és idődiszkrepancia (lényeges különbség, eltérés)</vt:lpstr>
      <vt:lpstr>PowerPoint Presentation</vt:lpstr>
      <vt:lpstr>PowerPoint Presentation</vt:lpstr>
      <vt:lpstr>Janus Pannonius ábrázolásai</vt:lpstr>
      <vt:lpstr>„Zárókő”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Janus Pannonius és más művészek „arcképei”</dc:title>
  <dc:creator>a</dc:creator>
  <cp:lastModifiedBy>a</cp:lastModifiedBy>
  <cp:revision>27</cp:revision>
  <dcterms:created xsi:type="dcterms:W3CDTF">2021-11-10T12:14:17Z</dcterms:created>
  <dcterms:modified xsi:type="dcterms:W3CDTF">2021-11-10T14:26:33Z</dcterms:modified>
</cp:coreProperties>
</file>