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84a70cd0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84a70cd0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84a70cd0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84a70cd0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84a70cd0a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b84a70cd0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84a70cd0a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b84a70cd0a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84a70cd0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b84a70cd0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84a70cd0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84a70cd0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84a70cd0a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b84a70cd0a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84a70cd0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84a70cd0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84a70cd0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b84a70cd0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84a70cd0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b84a70cd0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84a70cd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84a70cd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84a70cd0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b84a70cd0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84a70cd0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b84a70cd0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84a70cd0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84a70cd0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84a70cc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84a70cc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84a70cd0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84a70cd0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84a70cd0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84a70cd0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84a70cd0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84a70cd0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84a70cd0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84a70cd0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prezi.com/lqm9d4yyvens/durrenmatt-a-fizikusok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52" y="0"/>
            <a:ext cx="787699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633500" y="90975"/>
            <a:ext cx="6202200" cy="8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lt1"/>
                </a:solidFill>
              </a:rPr>
              <a:t>Dürrenmatt: Fizikusok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45850" y="4693900"/>
            <a:ext cx="43110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Bemutató óra (2024. február 13.)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Határterület</a:t>
            </a:r>
            <a:endParaRPr b="1"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2200">
                <a:solidFill>
                  <a:schemeClr val="dk1"/>
                </a:solidFill>
              </a:rPr>
              <a:t>Műveiben </a:t>
            </a:r>
            <a:r>
              <a:rPr b="1" lang="hu" sz="2200">
                <a:solidFill>
                  <a:schemeClr val="dk1"/>
                </a:solidFill>
              </a:rPr>
              <a:t>groteszk hatást </a:t>
            </a:r>
            <a:r>
              <a:rPr lang="hu" sz="2200">
                <a:solidFill>
                  <a:schemeClr val="dk1"/>
                </a:solidFill>
              </a:rPr>
              <a:t>eredményez a </a:t>
            </a:r>
            <a:r>
              <a:rPr b="1" lang="hu" sz="2200">
                <a:solidFill>
                  <a:schemeClr val="dk1"/>
                </a:solidFill>
              </a:rPr>
              <a:t>két műfaj (komédia, tragédia)</a:t>
            </a:r>
            <a:r>
              <a:rPr lang="hu" sz="2200">
                <a:solidFill>
                  <a:schemeClr val="dk1"/>
                </a:solidFill>
              </a:rPr>
              <a:t>, illetve a két esztétikai minőség (komikus, tragikus) keveredé­ se mellett az észszerű és az észszerűtlen felcserélése is (Walkó György). Ha Dürrenmatt groteszk értelmezését tartjuk szem előtt </a:t>
            </a:r>
            <a:r>
              <a:rPr i="1" lang="hu" sz="2200">
                <a:solidFill>
                  <a:schemeClr val="dk1"/>
                </a:solidFill>
              </a:rPr>
              <a:t>(„a groteszk </a:t>
            </a:r>
            <a:r>
              <a:rPr lang="hu" sz="2200">
                <a:solidFill>
                  <a:schemeClr val="dk1"/>
                </a:solidFill>
              </a:rPr>
              <a:t>[...] </a:t>
            </a:r>
            <a:r>
              <a:rPr i="1" lang="hu" sz="2200">
                <a:solidFill>
                  <a:schemeClr val="dk1"/>
                </a:solidFill>
              </a:rPr>
              <a:t>egy arcát vesztett világ arca”)</a:t>
            </a:r>
            <a:r>
              <a:rPr lang="hu" sz="2200">
                <a:solidFill>
                  <a:schemeClr val="dk1"/>
                </a:solidFill>
              </a:rPr>
              <a:t>, a gogoli igazsághoz jutunk.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2200">
                <a:solidFill>
                  <a:schemeClr val="dk1"/>
                </a:solidFill>
              </a:rPr>
              <a:t>arc (homlokzat) – lásd: Erving Goffman szociálpszichológus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2200">
                <a:solidFill>
                  <a:schemeClr val="dk1"/>
                </a:solidFill>
              </a:rPr>
              <a:t>lelepleződés, megszégyenülés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Az arc fogalmához</a:t>
            </a:r>
            <a:endParaRPr b="1"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„Csóka hát elindult Andrea felé, de Torma visszatartotta.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Nem ez az ember, akit mi várunk – mondta.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Csóka mutatóujjával Andrea felé bökött és azt válaszolta: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De ő. Egészen olyan, amilyennek Kanavászné mondta.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Azt te csak hiszed így – magyarázta Torma –, azt csak te hiszed így. De álláspontodat semmivel sem tudod bizonyítani.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Mikor ezt a felfogást Bartolomeus is helyeselte, Csóka meghökkent és belátta, hogy társainak igazuk lehet.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Mit tegyünk hát? – kérdezte.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Nekem az a véleményem – szólt bele Bartolomeus –, hogy azt az embert szólítsuk meg, aki legkevésbé hasonlít Andrea ezredeshez. Így aztán a legvalószínűbb az, hogy valóban őt fogjuk megtalálni.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És ezt miből gondolod? – kérdezte Csóka.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Abból, hogyha például Andrea álarcot akart fölvenni és átöltözött, akkor valószínűleg olyan maszkot választott, amelyik eredeti alakjára a legkevésbé hasonlít.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Ezt értem – vágott bele Csóka, aki még mindig nem nyugodott meg egészen, és állandóan szemmel tartotta a pirosképű, ősz hajú embert –, csak azt nem tudom, hogy miképpen jutott egy teljesen idegen embernek eszébe magát pontosan Andrea ezredesnek maszkírozni?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Ezek olyan dolgok – folytatta Torma –, amelyekről később beszélhetünk.”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(Hamvas Béla 2015. Ördöngösök. Medio Kiadó, Budapest. 18-19.)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Ugyanez a darabban</a:t>
            </a:r>
            <a:endParaRPr b="1"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Newton – Egy vallomás, Möbius: nem vagyok bolond.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Möbius – Persze, hogy nem, Sir Isaac.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Newton – Nem vagyok Sir Isaac Newton.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Möbius – Tudom, Albert Einstein.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Newton – Hülyeség. Még csak nem is Hans Georg Beutler, ahogy itt hiszik. Öregem, az én igazi nevem: Kilton.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Möbius (megrettenve rábámul) – Alec Jasper Kilton?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Newton – Pontosan.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Möbius – Az analógiatan megalapítója?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hu" sz="1800"/>
              <a:t>ELSŐ FELVONÁS / MÁSODIK FELVONÁS</a:t>
            </a:r>
            <a:endParaRPr b="1"/>
          </a:p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Ellentétben az antik darabokkal, előbb játsszuk a szatírjátékot és utána a tragédiát.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Tragédiából krimi</a:t>
            </a:r>
            <a:endParaRPr b="1"/>
          </a:p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dk1"/>
                </a:solidFill>
              </a:rPr>
              <a:t>A groteszk hatást fokozza, hogy Dürrenmatt műveiben vegyíti az irodalmi szövegtípusokat, nyelvi regisztereket: a klasszikus példázatos </a:t>
            </a:r>
            <a:r>
              <a:rPr b="1" lang="hu" sz="2400">
                <a:solidFill>
                  <a:schemeClr val="dk1"/>
                </a:solidFill>
              </a:rPr>
              <a:t>paraboladráma </a:t>
            </a:r>
            <a:r>
              <a:rPr lang="hu" sz="2400">
                <a:solidFill>
                  <a:schemeClr val="dk1"/>
                </a:solidFill>
              </a:rPr>
              <a:t>hagyományait a </a:t>
            </a:r>
            <a:r>
              <a:rPr lang="hu" sz="2400">
                <a:solidFill>
                  <a:srgbClr val="FF0000"/>
                </a:solidFill>
              </a:rPr>
              <a:t>bűnügyi történetek</a:t>
            </a:r>
            <a:r>
              <a:rPr lang="hu" sz="2400">
                <a:solidFill>
                  <a:schemeClr val="dk1"/>
                </a:solidFill>
              </a:rPr>
              <a:t>kel vagy a tuda­tosan „átírt”, történelmietlen történelmi narratívával. A bűntény és a nyomozás deríti fel a kor őrültségét, a tudatosan torzított történelmi helyzetek, a hatalmi játszmák tébolyát.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dk1"/>
                </a:solidFill>
              </a:rPr>
              <a:t>bűn / bűntény – bűnös / bűnöző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2400">
                <a:solidFill>
                  <a:schemeClr val="dk1"/>
                </a:solidFill>
              </a:rPr>
              <a:t>A folyamat visszafordítható (horror / tragédia) – Peter Benchley: Cápa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hu" sz="1800">
                <a:solidFill>
                  <a:schemeClr val="dk2"/>
                </a:solidFill>
              </a:rPr>
              <a:t>NEWTON idézetei</a:t>
            </a:r>
            <a:endParaRPr b="1"/>
          </a:p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Ha Ernesti rájön, hogy Albert Einstein igazából én vagyok, akkor itt elszabadul a pokol.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Csupán a természet megfigyelése nyomán bizonyos elméleteket állítottam fel róla. Ezt az elméletet a matematika nyelvén leírom, és kapok néhány képletet. Ekkor jönnek a technikusok. Ők már csak a tételekkel törődnek. (...) Gépeket szerkesztenek, de egy gép csak akkor használható, ha a feltalálásához vezető felismeréstől függetleníteni tudta magát. Így aztán manapság minden szamár képes rá, hogy villanykörtével világosságot gyújtson – vagy egy atombombát felrobbantson.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hu" sz="2420"/>
              <a:t>A Doktorkisasszony és a Rose család beszélgetése</a:t>
            </a:r>
            <a:endParaRPr b="1" sz="2420"/>
          </a:p>
        </p:txBody>
      </p:sp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Rose asszony – Még most is azt képzeli, hogy Salamon király jelenik meg előtte?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Doktorkisasszony – Még most is.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Rose misszionárius – Szomorú, sajnálatos tévképzet.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Doktorkisasszony – Az ön kemény ítélete kissé meglep, Rose misszionárius úr. Mint teológusnak mindig számolnia kellene a csoda lehetőségével.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dupla paradoxon lehetősége: halántéklebenyi epilepszia / az elgondolható legrosszabb forgatókönyv teljesül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" sz="2400"/>
              <a:t>„</a:t>
            </a:r>
            <a:r>
              <a:rPr b="1" lang="hu"/>
              <a:t>Tótágas</a:t>
            </a:r>
            <a:r>
              <a:rPr b="1" i="1" lang="hu" sz="2400"/>
              <a:t>”</a:t>
            </a:r>
            <a:endParaRPr b="1"/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hu" sz="2400">
                <a:solidFill>
                  <a:schemeClr val="dk1"/>
                </a:solidFill>
              </a:rPr>
              <a:t>Az észszerűség és az észszerűtlenség, </a:t>
            </a:r>
            <a:r>
              <a:rPr lang="hu" sz="2400">
                <a:solidFill>
                  <a:srgbClr val="FF0000"/>
                </a:solidFill>
              </a:rPr>
              <a:t>a józan ész és az őrültség fel­ cserélődésével jönnek létre a </a:t>
            </a:r>
            <a:r>
              <a:rPr b="1" lang="hu" sz="2400">
                <a:solidFill>
                  <a:srgbClr val="FF0000"/>
                </a:solidFill>
              </a:rPr>
              <a:t>paradoxonok</a:t>
            </a:r>
            <a:r>
              <a:rPr lang="hu" sz="2400">
                <a:solidFill>
                  <a:schemeClr val="dk1"/>
                </a:solidFill>
              </a:rPr>
              <a:t>, az észszerű logikátlansá­ gok, avagy logikátlan észszerűségek, melyekről a szerző ezt mondja: </a:t>
            </a:r>
            <a:r>
              <a:rPr i="1" lang="hu" sz="2400">
                <a:solidFill>
                  <a:schemeClr val="dk1"/>
                </a:solidFill>
              </a:rPr>
              <a:t>„A drámaírók éppoly kevéssé kerülhetik el a paradoxont, mint a logika meste­rei” </a:t>
            </a:r>
            <a:r>
              <a:rPr lang="hu" sz="2400">
                <a:solidFill>
                  <a:schemeClr val="dk1"/>
                </a:solidFill>
              </a:rPr>
              <a:t>(Walkó György). </a:t>
            </a: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Részlet a darabból +</a:t>
            </a:r>
            <a:endParaRPr b="1"/>
          </a:p>
        </p:txBody>
      </p:sp>
      <p:sp>
        <p:nvSpPr>
          <p:cNvPr id="159" name="Google Shape;15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482-482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Möbius – Kötelességem volt kikutatni a gravitációs és térelméletem várható hatását. Az eredmény megsemmisítő. Új, elképesztő energiák szabadulnak fel…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Möbius – Csupán az őrültekházában vagyunk szabadok. Csak az őrültekházában szabad gondolkoznunk.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Möbius – Nem fogta fel, hogy manapság a zseni egyetlen kötelessége félreismertnek lenni.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Doktorkisasszony – El akarta titkolni az eltitkolhatatlant. (...) ami az ő számára kinyilváníttatott, nem volt titok. Mert végiggondolható. Minden elgondolhatót előbb-utóbb kigondolnak. Most vagy a jövőben.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498-500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(Arisztotelész) – (Galilei) – Newton – Einstein – </a:t>
            </a:r>
            <a:r>
              <a:rPr b="1" lang="hu"/>
              <a:t>Möbius</a:t>
            </a:r>
            <a:endParaRPr b="1"/>
          </a:p>
        </p:txBody>
      </p:sp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800" y="1161525"/>
            <a:ext cx="4734552" cy="3211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5231125" y="1152475"/>
            <a:ext cx="360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Arisztotelész szerint bármely test természetes állapota a nyugalom, mozgásban tartásához erőre vagy impulzusra van szükség.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Galilei méréseket végez, ezekre alapozza Newton a mozgástörvényeit.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Newton mozgástörvényei leszámoltak a térbeli abszolút pozíció elvével. (De az időt abszolútnak gondolta.)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A relativitáselmélet véget vetett az abszolút idő elvének. A tér és az idő nem stabil “színtér”, hanem dinamikus mennyiségek, a gravitáció a téridő görbülete.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Groteszk: az emberiség közös, idővel felerősödő alapélménye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30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hu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hu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hu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hu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hu" sz="1100">
                <a:solidFill>
                  <a:schemeClr val="dk1"/>
                </a:solidFill>
              </a:rPr>
              <a:t>	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u" sz="2673">
                <a:solidFill>
                  <a:schemeClr val="dk1"/>
                </a:solidFill>
              </a:rPr>
              <a:t>Ne a tükröt átkozd, ha a képed ferde! </a:t>
            </a:r>
            <a:endParaRPr i="1" sz="2673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1144"/>
              <a:buFont typeface="Arial"/>
              <a:buNone/>
            </a:pPr>
            <a:r>
              <a:rPr lang="hu" sz="2673">
                <a:solidFill>
                  <a:schemeClr val="dk1"/>
                </a:solidFill>
              </a:rPr>
              <a:t>(köz­mondás, Gogol </a:t>
            </a:r>
            <a:r>
              <a:rPr i="1" lang="hu" sz="2673">
                <a:solidFill>
                  <a:schemeClr val="dk1"/>
                </a:solidFill>
              </a:rPr>
              <a:t>A revizor </a:t>
            </a:r>
            <a:r>
              <a:rPr lang="hu" sz="2673">
                <a:solidFill>
                  <a:schemeClr val="dk1"/>
                </a:solidFill>
              </a:rPr>
              <a:t>című komédiájának mottója) </a:t>
            </a:r>
            <a:endParaRPr sz="2673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hu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hu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8925"/>
              <a:buFont typeface="Arial"/>
              <a:buNone/>
            </a:pPr>
            <a:r>
              <a:t/>
            </a:r>
            <a:endParaRPr sz="224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A darab viszonyrendszere</a:t>
            </a:r>
            <a:endParaRPr b="1"/>
          </a:p>
        </p:txBody>
      </p:sp>
      <p:sp>
        <p:nvSpPr>
          <p:cNvPr id="172" name="Google Shape;172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u="sng">
                <a:solidFill>
                  <a:schemeClr val="hlink"/>
                </a:solidFill>
                <a:hlinkClick r:id="rId3"/>
              </a:rPr>
              <a:t>https://prezi.com/lqm9d4yyvens/durrenmatt-a-fizikusok/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2175"/>
            <a:ext cx="8839204" cy="36556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Groteszk: az</a:t>
            </a:r>
            <a:r>
              <a:rPr lang="hu"/>
              <a:t> emberiség közös, idővel felerősödő alapélménye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Groteszk: az</a:t>
            </a:r>
            <a:r>
              <a:rPr lang="hu"/>
              <a:t> emberiség közös, idővel felerősödő alapélménye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3590100" cy="3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1200">
                <a:solidFill>
                  <a:srgbClr val="1D1D1E"/>
                </a:solidFill>
                <a:highlight>
                  <a:srgbClr val="FFFFFF"/>
                </a:highlight>
              </a:rPr>
              <a:t>Koncert a tojásban (Hieronymus Bosch követője)</a:t>
            </a:r>
            <a:endParaRPr b="1" sz="224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1D1D1E"/>
                </a:solidFill>
                <a:highlight>
                  <a:srgbClr val="FFFFFF"/>
                </a:highlight>
              </a:rPr>
              <a:t>Ez a festmény a XV . század vége óta ismert témát idézi fel Európa: a bolondok hajóját. Egy Sébastien Brant nevű költő szövegén alapul. Egy vízi jármű, a hajó fedélzetén ülő diszfunkcionális karakterek utazásának történetét meséli el. Jérôme Bosch festőt gyakran ihlette ez a történet, olyannyira, hogy a Le Concert dans l'œuf című alkotást régóta neki tulajdonítják.</a:t>
            </a:r>
            <a:endParaRPr sz="1200">
              <a:solidFill>
                <a:srgbClr val="1D1D1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1D1D1E"/>
                </a:solidFill>
                <a:highlight>
                  <a:srgbClr val="FFFFFF"/>
                </a:highlight>
              </a:rPr>
              <a:t>Az azonban ma már tudható, hogy a mű későbbi... Valóban, a kottán megjelenő dal először 1549-ben jelent meg, 33 évvel a festő halála után!</a:t>
            </a:r>
            <a:endParaRPr sz="1200">
              <a:solidFill>
                <a:srgbClr val="1D1D1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1D1D1E"/>
                </a:solidFill>
                <a:highlight>
                  <a:srgbClr val="FFFFFF"/>
                </a:highlight>
              </a:rPr>
              <a:t>A bolondok hajójában minden szereplő az őrültség egy fajtáját képviseli: eretnekséget, butaságot, kapzsiságot... Nézze meg például a szerzetest, aki ritmust üt, és arra buzdítja társait, hogy kövessék egy rossz dal kottáját. Annyira a zenére koncentrál, hogy észre sem veszi, ahogy a kis karakter elvágja a táskáját tartó húrt!</a:t>
            </a:r>
            <a:endParaRPr sz="1200">
              <a:solidFill>
                <a:srgbClr val="1D1D1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1D1D1E"/>
                </a:solidFill>
                <a:highlight>
                  <a:srgbClr val="FFFFFF"/>
                </a:highlight>
              </a:rPr>
              <a:t>Egy mellette lévő karakter felfordított tölcsért visel a fején. Ma is az őrület szimbóluma. Eredetileg a tölcsér az ötletek átadását szimbolizálta, de ha fejjel lefelé volt, az tudatlanságot és őrültséget jelentett!</a:t>
            </a:r>
            <a:endParaRPr sz="1200">
              <a:solidFill>
                <a:srgbClr val="1D1D1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1D1D1E"/>
                </a:solidFill>
                <a:highlight>
                  <a:srgbClr val="FFFFFF"/>
                </a:highlight>
              </a:rPr>
              <a:t>Leltári szám: P.816</a:t>
            </a:r>
            <a:endParaRPr sz="1200">
              <a:solidFill>
                <a:srgbClr val="1D1D1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1100"/>
              </a:spcAft>
              <a:buNone/>
            </a:pPr>
            <a:r>
              <a:rPr lang="hu" sz="1200">
                <a:solidFill>
                  <a:srgbClr val="1D1D1E"/>
                </a:solidFill>
                <a:highlight>
                  <a:srgbClr val="FFFFFF"/>
                </a:highlight>
              </a:rPr>
              <a:t>Részlet: Észrevetted a halat a bal alsó sarokban? Egy macska áhítozik, és a tojásból egy kéz nyúl érte. A hal Krisztus nagyon ősi szimbóluma. Az értelem szimbólumaként jelenik meg e látszólagos káosz közepette!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4200" y="1170125"/>
            <a:ext cx="445891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200" y="152400"/>
            <a:ext cx="681507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7207600" y="1940625"/>
            <a:ext cx="1867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Dürrenmatt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Labirintus II.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megrémült Minotaurusz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5636225" y="1614300"/>
            <a:ext cx="2850900" cy="19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Dürrenmatt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Labirintus 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A lefokozott Minotaurusz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875" y="143825"/>
            <a:ext cx="33051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Groteszk komédiák</a:t>
            </a:r>
            <a:endParaRPr b="1"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hu" sz="2000">
                <a:solidFill>
                  <a:schemeClr val="dk1"/>
                </a:solidFill>
              </a:rPr>
              <a:t>Dürrenmatt szerint a klasszikus korban még létezett </a:t>
            </a:r>
            <a:r>
              <a:rPr lang="hu" sz="2000">
                <a:solidFill>
                  <a:srgbClr val="3D85C6"/>
                </a:solidFill>
              </a:rPr>
              <a:t>egységes világ- magyarázat</a:t>
            </a:r>
            <a:r>
              <a:rPr lang="hu" sz="2000">
                <a:solidFill>
                  <a:schemeClr val="dk1"/>
                </a:solidFill>
              </a:rPr>
              <a:t>, </a:t>
            </a:r>
            <a:r>
              <a:rPr lang="hu" sz="2000">
                <a:solidFill>
                  <a:srgbClr val="E06666"/>
                </a:solidFill>
              </a:rPr>
              <a:t>értékrend</a:t>
            </a:r>
            <a:r>
              <a:rPr lang="hu" sz="2000">
                <a:solidFill>
                  <a:schemeClr val="dk1"/>
                </a:solidFill>
              </a:rPr>
              <a:t>, így értelmezhető volt a </a:t>
            </a:r>
            <a:r>
              <a:rPr lang="hu" sz="2000">
                <a:solidFill>
                  <a:srgbClr val="6AA84F"/>
                </a:solidFill>
              </a:rPr>
              <a:t>bűn–büntetés–kiengesz- telődés</a:t>
            </a:r>
            <a:r>
              <a:rPr lang="hu" sz="2000">
                <a:solidFill>
                  <a:schemeClr val="dk1"/>
                </a:solidFill>
              </a:rPr>
              <a:t> motívuma. A 20. században már nincsenek hősök, csak arcukat, személyiségüket vesztett kisemberek. Nincsenek nagy tragédiák, csak </a:t>
            </a:r>
            <a:r>
              <a:rPr b="1" lang="hu" sz="2000">
                <a:solidFill>
                  <a:srgbClr val="FF0000"/>
                </a:solidFill>
              </a:rPr>
              <a:t>véletlen</a:t>
            </a:r>
            <a:r>
              <a:rPr lang="hu" sz="2000">
                <a:solidFill>
                  <a:schemeClr val="dk1"/>
                </a:solidFill>
              </a:rPr>
              <a:t> balesetek. Mint ahogy idős korában készített képeinek központi témája – a labirintusban halálára várakozó Minótaurosz –, úgy irodalmi műveinek is alapélménye </a:t>
            </a:r>
            <a:r>
              <a:rPr b="1" lang="hu" sz="2000">
                <a:solidFill>
                  <a:schemeClr val="dk1"/>
                </a:solidFill>
              </a:rPr>
              <a:t>a világ </a:t>
            </a:r>
            <a:r>
              <a:rPr b="1" lang="hu" sz="2000">
                <a:solidFill>
                  <a:srgbClr val="FF0000"/>
                </a:solidFill>
              </a:rPr>
              <a:t>megismerhetetlen</a:t>
            </a:r>
            <a:r>
              <a:rPr b="1" lang="hu" sz="2000">
                <a:solidFill>
                  <a:schemeClr val="dk1"/>
                </a:solidFill>
              </a:rPr>
              <a:t>sége, </a:t>
            </a:r>
            <a:r>
              <a:rPr b="1" lang="hu" sz="2000">
                <a:solidFill>
                  <a:srgbClr val="FF0000"/>
                </a:solidFill>
              </a:rPr>
              <a:t>labirintus­szerű</a:t>
            </a:r>
            <a:r>
              <a:rPr b="1" lang="hu" sz="2000">
                <a:solidFill>
                  <a:schemeClr val="dk1"/>
                </a:solidFill>
              </a:rPr>
              <a:t> volta</a:t>
            </a:r>
            <a:r>
              <a:rPr lang="hu" sz="2000">
                <a:solidFill>
                  <a:schemeClr val="dk1"/>
                </a:solidFill>
              </a:rPr>
              <a:t>. 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…és tényleg így gondolta!</a:t>
            </a:r>
            <a:endParaRPr b="1"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hu" sz="2000">
                <a:solidFill>
                  <a:schemeClr val="dk1"/>
                </a:solidFill>
              </a:rPr>
              <a:t>„A </a:t>
            </a:r>
            <a:r>
              <a:rPr b="1" i="1" lang="hu" sz="2000">
                <a:solidFill>
                  <a:srgbClr val="FF0000"/>
                </a:solidFill>
              </a:rPr>
              <a:t>tragédia előfeltétele a bűn</a:t>
            </a:r>
            <a:r>
              <a:rPr i="1" lang="hu" sz="2000">
                <a:solidFill>
                  <a:schemeClr val="dk1"/>
                </a:solidFill>
              </a:rPr>
              <a:t>, a gond, a mérték, az áttekintés </a:t>
            </a:r>
            <a:r>
              <a:rPr b="1" i="1" lang="hu" sz="2000">
                <a:solidFill>
                  <a:srgbClr val="FF0000"/>
                </a:solidFill>
              </a:rPr>
              <a:t>és a felelősség</a:t>
            </a:r>
            <a:r>
              <a:rPr i="1" lang="hu" sz="2000">
                <a:solidFill>
                  <a:schemeClr val="dk1"/>
                </a:solidFill>
              </a:rPr>
              <a:t>. Századunk zűrzavarában </a:t>
            </a:r>
            <a:r>
              <a:rPr lang="hu" sz="2000">
                <a:solidFill>
                  <a:schemeClr val="dk1"/>
                </a:solidFill>
              </a:rPr>
              <a:t>[...] </a:t>
            </a:r>
            <a:r>
              <a:rPr i="1" lang="hu" sz="2000">
                <a:solidFill>
                  <a:schemeClr val="dk1"/>
                </a:solidFill>
              </a:rPr>
              <a:t>nincsenek többé bűnösök és nincsenek felelősök sem. </a:t>
            </a:r>
            <a:r>
              <a:rPr lang="hu" sz="2000">
                <a:solidFill>
                  <a:schemeClr val="dk1"/>
                </a:solidFill>
              </a:rPr>
              <a:t>[...] </a:t>
            </a:r>
            <a:r>
              <a:rPr b="1" i="1" lang="hu" sz="2000">
                <a:solidFill>
                  <a:srgbClr val="FF0000"/>
                </a:solidFill>
              </a:rPr>
              <a:t>Hozzánk már csak a komédia tud közel férkőzni.</a:t>
            </a:r>
            <a:r>
              <a:rPr i="1" lang="hu" sz="2000">
                <a:solidFill>
                  <a:schemeClr val="dk1"/>
                </a:solidFill>
              </a:rPr>
              <a:t> A mi világunk épp úgy vezetett el a groteszkhez, amiként groteszkek Hieronymus Bosch apokalip­ tikus képei is. A groteszk azonban csupán érzéki kifejezésmód, érzéki </a:t>
            </a:r>
            <a:r>
              <a:rPr b="1" i="1" lang="hu" sz="2000">
                <a:solidFill>
                  <a:srgbClr val="FF0000"/>
                </a:solidFill>
              </a:rPr>
              <a:t>parado­xon</a:t>
            </a:r>
            <a:r>
              <a:rPr i="1" lang="hu" sz="2000">
                <a:solidFill>
                  <a:schemeClr val="dk1"/>
                </a:solidFill>
              </a:rPr>
              <a:t>, tudniillik egy alaktalan valami alakja, egy arcát vesztett világ arca”.</a:t>
            </a:r>
            <a:r>
              <a:rPr lang="hu" sz="2100">
                <a:solidFill>
                  <a:schemeClr val="dk1"/>
                </a:solidFill>
              </a:rPr>
              <a:t>						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hu">
                <a:solidFill>
                  <a:schemeClr val="dk1"/>
                </a:solidFill>
              </a:rPr>
              <a:t>• Friedrich Dürrenmatt: </a:t>
            </a:r>
            <a:r>
              <a:rPr i="1" lang="hu">
                <a:solidFill>
                  <a:schemeClr val="dk1"/>
                </a:solidFill>
              </a:rPr>
              <a:t>Színházi problémák 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Komédia?</a:t>
            </a:r>
            <a:endParaRPr b="1"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1900">
                <a:solidFill>
                  <a:schemeClr val="dk1"/>
                </a:solidFill>
              </a:rPr>
              <a:t>A 20. század emberének élete </a:t>
            </a:r>
            <a:r>
              <a:rPr b="1" lang="hu" sz="1900">
                <a:solidFill>
                  <a:srgbClr val="FF0000"/>
                </a:solidFill>
              </a:rPr>
              <a:t>kiszámíthatatlan</a:t>
            </a:r>
            <a:r>
              <a:rPr lang="hu" sz="1900">
                <a:solidFill>
                  <a:schemeClr val="dk1"/>
                </a:solidFill>
              </a:rPr>
              <a:t>, már csak a </a:t>
            </a:r>
            <a:r>
              <a:rPr b="1" lang="hu" sz="1900">
                <a:solidFill>
                  <a:schemeClr val="dk1"/>
                </a:solidFill>
              </a:rPr>
              <a:t>groteszk komédia </a:t>
            </a:r>
            <a:r>
              <a:rPr lang="hu" sz="1900">
                <a:solidFill>
                  <a:schemeClr val="dk1"/>
                </a:solidFill>
              </a:rPr>
              <a:t>képes adekvát módon kifejezni azt. Dürrenmatt </a:t>
            </a:r>
            <a:r>
              <a:rPr b="1" lang="hu" sz="1900">
                <a:solidFill>
                  <a:srgbClr val="FF0000"/>
                </a:solidFill>
              </a:rPr>
              <a:t>műveit komédi­áknak nevezte</a:t>
            </a:r>
            <a:r>
              <a:rPr lang="hu" sz="1900">
                <a:solidFill>
                  <a:schemeClr val="dk1"/>
                </a:solidFill>
              </a:rPr>
              <a:t>. Valójában e művek </a:t>
            </a:r>
            <a:r>
              <a:rPr b="1" lang="hu" sz="1900">
                <a:solidFill>
                  <a:schemeClr val="dk1"/>
                </a:solidFill>
              </a:rPr>
              <a:t>egyszerre tragikusak és komikusak</a:t>
            </a:r>
            <a:r>
              <a:rPr lang="hu" sz="1900">
                <a:solidFill>
                  <a:schemeClr val="dk1"/>
                </a:solidFill>
              </a:rPr>
              <a:t>. Drámáinak többségében fellelhető </a:t>
            </a:r>
            <a:r>
              <a:rPr b="1" lang="hu" sz="1900">
                <a:solidFill>
                  <a:srgbClr val="FF0000"/>
                </a:solidFill>
              </a:rPr>
              <a:t>a klasszikus komédiák néhány sajátossá­ga, például a hármas egység elve, a helyzet- és a jellemkomikum</a:t>
            </a:r>
            <a:r>
              <a:rPr lang="hu" sz="1900">
                <a:solidFill>
                  <a:schemeClr val="dk1"/>
                </a:solidFill>
              </a:rPr>
              <a:t>. A drámai </a:t>
            </a:r>
            <a:r>
              <a:rPr lang="hu" sz="2000">
                <a:solidFill>
                  <a:schemeClr val="dk1"/>
                </a:solidFill>
              </a:rPr>
              <a:t> </a:t>
            </a:r>
            <a:r>
              <a:rPr lang="hu" sz="1900">
                <a:solidFill>
                  <a:schemeClr val="dk1"/>
                </a:solidFill>
              </a:rPr>
              <a:t>alapszituációk többször különös ötlettel megteremtett </a:t>
            </a:r>
            <a:r>
              <a:rPr b="1" lang="hu" sz="1900">
                <a:solidFill>
                  <a:schemeClr val="dk1"/>
                </a:solidFill>
              </a:rPr>
              <a:t>helyzetkomikum­ ra </a:t>
            </a:r>
            <a:r>
              <a:rPr lang="hu" sz="1900">
                <a:solidFill>
                  <a:schemeClr val="dk1"/>
                </a:solidFill>
              </a:rPr>
              <a:t>épülnek. A torz jellem vagy a jellemhiba és az ebből fakadó </a:t>
            </a:r>
            <a:r>
              <a:rPr b="1" lang="hu" sz="1900">
                <a:solidFill>
                  <a:schemeClr val="dk1"/>
                </a:solidFill>
              </a:rPr>
              <a:t>jellemko­mikum </a:t>
            </a:r>
            <a:r>
              <a:rPr lang="hu" sz="1900">
                <a:solidFill>
                  <a:schemeClr val="dk1"/>
                </a:solidFill>
              </a:rPr>
              <a:t>szintén gyakori elem Dürrenmattnál. 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